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8" r:id="rId26"/>
    <p:sldId id="299" r:id="rId27"/>
    <p:sldId id="300" r:id="rId28"/>
    <p:sldId id="278" r:id="rId29"/>
    <p:sldId id="279" r:id="rId30"/>
    <p:sldId id="280" r:id="rId31"/>
    <p:sldId id="281" r:id="rId32"/>
    <p:sldId id="282" r:id="rId33"/>
    <p:sldId id="283" r:id="rId34"/>
    <p:sldId id="284" r:id="rId35"/>
    <p:sldId id="302" r:id="rId36"/>
    <p:sldId id="301" r:id="rId37"/>
    <p:sldId id="297" r:id="rId38"/>
    <p:sldId id="272" r:id="rId39"/>
    <p:sldId id="273" r:id="rId40"/>
    <p:sldId id="274" r:id="rId41"/>
    <p:sldId id="275" r:id="rId42"/>
    <p:sldId id="276" r:id="rId43"/>
    <p:sldId id="277" r:id="rId44"/>
    <p:sldId id="268" r:id="rId45"/>
    <p:sldId id="269" r:id="rId46"/>
    <p:sldId id="270" r:id="rId47"/>
    <p:sldId id="271"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87" d="100"/>
          <a:sy n="87" d="100"/>
        </p:scale>
        <p:origin x="14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204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CF2360-CF87-42F7-BF7A-CD22458C69BD}" type="datetimeFigureOut">
              <a:rPr lang="en-US" smtClean="0"/>
              <a:pPr/>
              <a:t>10/28/2013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636E99-A069-4F55-988F-6F55CB57A462}" type="slidenum">
              <a:rPr lang="en-US" smtClean="0"/>
              <a:pPr/>
              <a:t>‹#›</a:t>
            </a:fld>
            <a:endParaRPr lang="en-US" dirty="0"/>
          </a:p>
        </p:txBody>
      </p:sp>
    </p:spTree>
    <p:extLst>
      <p:ext uri="{BB962C8B-B14F-4D97-AF65-F5344CB8AC3E}">
        <p14:creationId xmlns:p14="http://schemas.microsoft.com/office/powerpoint/2010/main" val="3946723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3C6C35-9FE0-4FAC-863F-497B89FA2AB0}" type="datetimeFigureOut">
              <a:rPr lang="en-US" smtClean="0"/>
              <a:pPr/>
              <a:t>10/28/2013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0C4F6A-45F0-45F4-B818-F3AB9005391C}" type="slidenum">
              <a:rPr lang="en-US" smtClean="0"/>
              <a:pPr/>
              <a:t>‹#›</a:t>
            </a:fld>
            <a:endParaRPr lang="en-US" dirty="0"/>
          </a:p>
        </p:txBody>
      </p:sp>
    </p:spTree>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3C6C35-9FE0-4FAC-863F-497B89FA2AB0}" type="datetimeFigureOut">
              <a:rPr lang="en-US" smtClean="0"/>
              <a:pPr/>
              <a:t>10/28/2013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0C4F6A-45F0-45F4-B818-F3AB9005391C}" type="slidenum">
              <a:rPr lang="en-US" smtClean="0"/>
              <a:pPr/>
              <a:t>‹#›</a:t>
            </a:fld>
            <a:endParaRPr lang="en-US" dirty="0"/>
          </a:p>
        </p:txBody>
      </p:sp>
    </p:spTree>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3C6C35-9FE0-4FAC-863F-497B89FA2AB0}" type="datetimeFigureOut">
              <a:rPr lang="en-US" smtClean="0"/>
              <a:pPr/>
              <a:t>10/28/2013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0C4F6A-45F0-45F4-B818-F3AB9005391C}" type="slidenum">
              <a:rPr lang="en-US" smtClean="0"/>
              <a:pPr/>
              <a:t>‹#›</a:t>
            </a:fld>
            <a:endParaRPr lang="en-US" dirty="0"/>
          </a:p>
        </p:txBody>
      </p:sp>
    </p:spTree>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3C6C35-9FE0-4FAC-863F-497B89FA2AB0}" type="datetimeFigureOut">
              <a:rPr lang="en-US" smtClean="0"/>
              <a:pPr/>
              <a:t>10/28/2013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0C4F6A-45F0-45F4-B818-F3AB9005391C}" type="slidenum">
              <a:rPr lang="en-US" smtClean="0"/>
              <a:pPr/>
              <a:t>‹#›</a:t>
            </a:fld>
            <a:endParaRPr lang="en-US" dirty="0"/>
          </a:p>
        </p:txBody>
      </p:sp>
    </p:spTree>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3C6C35-9FE0-4FAC-863F-497B89FA2AB0}" type="datetimeFigureOut">
              <a:rPr lang="en-US" smtClean="0"/>
              <a:pPr/>
              <a:t>10/28/2013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0C4F6A-45F0-45F4-B818-F3AB9005391C}" type="slidenum">
              <a:rPr lang="en-US" smtClean="0"/>
              <a:pPr/>
              <a:t>‹#›</a:t>
            </a:fld>
            <a:endParaRPr lang="en-US" dirty="0"/>
          </a:p>
        </p:txBody>
      </p:sp>
    </p:spTree>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3C6C35-9FE0-4FAC-863F-497B89FA2AB0}" type="datetimeFigureOut">
              <a:rPr lang="en-US" smtClean="0"/>
              <a:pPr/>
              <a:t>10/28/2013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0C4F6A-45F0-45F4-B818-F3AB9005391C}" type="slidenum">
              <a:rPr lang="en-US" smtClean="0"/>
              <a:pPr/>
              <a:t>‹#›</a:t>
            </a:fld>
            <a:endParaRPr lang="en-US" dirty="0"/>
          </a:p>
        </p:txBody>
      </p:sp>
    </p:spTree>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3C6C35-9FE0-4FAC-863F-497B89FA2AB0}" type="datetimeFigureOut">
              <a:rPr lang="en-US" smtClean="0"/>
              <a:pPr/>
              <a:t>10/28/2013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0C4F6A-45F0-45F4-B818-F3AB9005391C}" type="slidenum">
              <a:rPr lang="en-US" smtClean="0"/>
              <a:pPr/>
              <a:t>‹#›</a:t>
            </a:fld>
            <a:endParaRPr lang="en-US" dirty="0"/>
          </a:p>
        </p:txBody>
      </p:sp>
    </p:spTree>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3C6C35-9FE0-4FAC-863F-497B89FA2AB0}" type="datetimeFigureOut">
              <a:rPr lang="en-US" smtClean="0"/>
              <a:pPr/>
              <a:t>10/28/2013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0C4F6A-45F0-45F4-B818-F3AB9005391C}" type="slidenum">
              <a:rPr lang="en-US" smtClean="0"/>
              <a:pPr/>
              <a:t>‹#›</a:t>
            </a:fld>
            <a:endParaRPr lang="en-US" dirty="0"/>
          </a:p>
        </p:txBody>
      </p:sp>
    </p:spTree>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3C6C35-9FE0-4FAC-863F-497B89FA2AB0}" type="datetimeFigureOut">
              <a:rPr lang="en-US" smtClean="0"/>
              <a:pPr/>
              <a:t>10/28/2013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0C4F6A-45F0-45F4-B818-F3AB9005391C}" type="slidenum">
              <a:rPr lang="en-US" smtClean="0"/>
              <a:pPr/>
              <a:t>‹#›</a:t>
            </a:fld>
            <a:endParaRPr lang="en-US" dirty="0"/>
          </a:p>
        </p:txBody>
      </p:sp>
    </p:spTree>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3C6C35-9FE0-4FAC-863F-497B89FA2AB0}" type="datetimeFigureOut">
              <a:rPr lang="en-US" smtClean="0"/>
              <a:pPr/>
              <a:t>10/28/2013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0C4F6A-45F0-45F4-B818-F3AB9005391C}" type="slidenum">
              <a:rPr lang="en-US" smtClean="0"/>
              <a:pPr/>
              <a:t>‹#›</a:t>
            </a:fld>
            <a:endParaRPr lang="en-US" dirty="0"/>
          </a:p>
        </p:txBody>
      </p:sp>
    </p:spTree>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3C6C35-9FE0-4FAC-863F-497B89FA2AB0}" type="datetimeFigureOut">
              <a:rPr lang="en-US" smtClean="0"/>
              <a:pPr/>
              <a:t>10/28/2013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0C4F6A-45F0-45F4-B818-F3AB9005391C}" type="slidenum">
              <a:rPr lang="en-US" smtClean="0"/>
              <a:pPr/>
              <a:t>‹#›</a:t>
            </a:fld>
            <a:endParaRPr lang="en-US" dirty="0"/>
          </a:p>
        </p:txBody>
      </p:sp>
    </p:spTree>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C6C35-9FE0-4FAC-863F-497B89FA2AB0}" type="datetimeFigureOut">
              <a:rPr lang="en-US" smtClean="0"/>
              <a:pPr/>
              <a:t>10/28/2013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0C4F6A-45F0-45F4-B818-F3AB9005391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a:bodyPr>
          <a:lstStyle/>
          <a:p>
            <a:r>
              <a:rPr lang="en-US" dirty="0" smtClean="0">
                <a:solidFill>
                  <a:srgbClr val="92D050"/>
                </a:solidFill>
              </a:rPr>
              <a:t>Cannabis</a:t>
            </a:r>
            <a:br>
              <a:rPr lang="en-US" dirty="0" smtClean="0">
                <a:solidFill>
                  <a:srgbClr val="92D050"/>
                </a:solidFill>
              </a:rPr>
            </a:br>
            <a:r>
              <a:rPr lang="en-US" sz="2200" dirty="0" smtClean="0">
                <a:solidFill>
                  <a:schemeClr val="accent3">
                    <a:lumMod val="20000"/>
                    <a:lumOff val="80000"/>
                  </a:schemeClr>
                </a:solidFill>
              </a:rPr>
              <a:t>aka</a:t>
            </a:r>
            <a:r>
              <a:rPr lang="en-US" dirty="0" smtClean="0">
                <a:solidFill>
                  <a:srgbClr val="92D050"/>
                </a:solidFill>
              </a:rPr>
              <a:t/>
            </a:r>
            <a:br>
              <a:rPr lang="en-US" dirty="0" smtClean="0">
                <a:solidFill>
                  <a:srgbClr val="92D050"/>
                </a:solidFill>
              </a:rPr>
            </a:br>
            <a:r>
              <a:rPr lang="en-US" dirty="0" smtClean="0">
                <a:solidFill>
                  <a:srgbClr val="92D050"/>
                </a:solidFill>
              </a:rPr>
              <a:t>Marijuana</a:t>
            </a:r>
            <a:endParaRPr lang="en-US" dirty="0">
              <a:solidFill>
                <a:srgbClr val="92D050"/>
              </a:solidFill>
            </a:endParaRPr>
          </a:p>
        </p:txBody>
      </p:sp>
      <p:pic>
        <p:nvPicPr>
          <p:cNvPr id="11266" name="Picture 2" descr="http://www.goldsteinlawgroup.com/images/marijuana_leaf.jpg"/>
          <p:cNvPicPr>
            <a:picLocks noChangeAspect="1" noChangeArrowheads="1"/>
          </p:cNvPicPr>
          <p:nvPr/>
        </p:nvPicPr>
        <p:blipFill>
          <a:blip r:embed="rId2" cstate="print"/>
          <a:srcRect/>
          <a:stretch>
            <a:fillRect/>
          </a:stretch>
        </p:blipFill>
        <p:spPr bwMode="auto">
          <a:xfrm>
            <a:off x="533400" y="2590800"/>
            <a:ext cx="3886200" cy="3449003"/>
          </a:xfrm>
          <a:prstGeom prst="rect">
            <a:avLst/>
          </a:prstGeom>
          <a:noFill/>
        </p:spPr>
      </p:pic>
      <p:pic>
        <p:nvPicPr>
          <p:cNvPr id="11268" name="Picture 4" descr="http://images.politico.com/global/news/091020_marijuana_ap_223.jpg"/>
          <p:cNvPicPr>
            <a:picLocks noChangeAspect="1" noChangeArrowheads="1"/>
          </p:cNvPicPr>
          <p:nvPr/>
        </p:nvPicPr>
        <p:blipFill>
          <a:blip r:embed="rId3" cstate="print"/>
          <a:srcRect/>
          <a:stretch>
            <a:fillRect/>
          </a:stretch>
        </p:blipFill>
        <p:spPr bwMode="auto">
          <a:xfrm>
            <a:off x="4800600" y="2828925"/>
            <a:ext cx="3945272" cy="2962275"/>
          </a:xfrm>
          <a:prstGeom prst="rect">
            <a:avLst/>
          </a:prstGeom>
          <a:noFill/>
        </p:spPr>
      </p:pic>
    </p:spTree>
  </p:cSld>
  <p:clrMapOvr>
    <a:masterClrMapping/>
  </p:clrMapOvr>
  <p:transition spd="slow">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 Research has proven that, over time, marijuana can cause the user:</a:t>
            </a:r>
            <a:endParaRPr lang="en-US" dirty="0"/>
          </a:p>
        </p:txBody>
      </p:sp>
      <p:sp>
        <p:nvSpPr>
          <p:cNvPr id="3" name="Content Placeholder 2"/>
          <p:cNvSpPr>
            <a:spLocks noGrp="1"/>
          </p:cNvSpPr>
          <p:nvPr>
            <p:ph idx="1"/>
          </p:nvPr>
        </p:nvSpPr>
        <p:spPr/>
        <p:txBody>
          <a:bodyPr/>
          <a:lstStyle/>
          <a:p>
            <a:pPr algn="ctr"/>
            <a:r>
              <a:rPr lang="en-US" dirty="0" smtClean="0"/>
              <a:t>A</a:t>
            </a:r>
          </a:p>
          <a:p>
            <a:pPr algn="ctr"/>
            <a:r>
              <a:rPr lang="en-US" dirty="0" smtClean="0"/>
              <a:t>To have an increased risk of mental problems such as clinical depression, attention deficit disorder, and schizophrenia</a:t>
            </a:r>
            <a:endParaRPr lang="en-US"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Marijuana Nicknames/ Slang</a:t>
            </a:r>
            <a:endParaRPr lang="en-US" dirty="0">
              <a:solidFill>
                <a:srgbClr val="92D050"/>
              </a:solidFill>
            </a:endParaRPr>
          </a:p>
        </p:txBody>
      </p:sp>
      <p:sp>
        <p:nvSpPr>
          <p:cNvPr id="3" name="Content Placeholder 2"/>
          <p:cNvSpPr>
            <a:spLocks noGrp="1"/>
          </p:cNvSpPr>
          <p:nvPr>
            <p:ph sz="half" idx="1"/>
          </p:nvPr>
        </p:nvSpPr>
        <p:spPr/>
        <p:txBody>
          <a:bodyPr>
            <a:normAutofit fontScale="92500" lnSpcReduction="10000"/>
          </a:bodyPr>
          <a:lstStyle/>
          <a:p>
            <a:r>
              <a:rPr lang="en-US" dirty="0" smtClean="0">
                <a:solidFill>
                  <a:srgbClr val="92D050"/>
                </a:solidFill>
              </a:rPr>
              <a:t>Pot</a:t>
            </a:r>
          </a:p>
          <a:p>
            <a:r>
              <a:rPr lang="en-US" dirty="0" smtClean="0">
                <a:solidFill>
                  <a:srgbClr val="92D050"/>
                </a:solidFill>
              </a:rPr>
              <a:t>Herb</a:t>
            </a:r>
          </a:p>
          <a:p>
            <a:r>
              <a:rPr lang="en-US" dirty="0" smtClean="0">
                <a:solidFill>
                  <a:srgbClr val="92D050"/>
                </a:solidFill>
              </a:rPr>
              <a:t>Ganja</a:t>
            </a:r>
          </a:p>
          <a:p>
            <a:r>
              <a:rPr lang="en-US" dirty="0" smtClean="0">
                <a:solidFill>
                  <a:srgbClr val="92D050"/>
                </a:solidFill>
              </a:rPr>
              <a:t>Weed</a:t>
            </a:r>
          </a:p>
          <a:p>
            <a:r>
              <a:rPr lang="en-US" dirty="0" smtClean="0">
                <a:solidFill>
                  <a:srgbClr val="92D050"/>
                </a:solidFill>
              </a:rPr>
              <a:t>Buddha</a:t>
            </a:r>
          </a:p>
          <a:p>
            <a:r>
              <a:rPr lang="en-US" dirty="0" err="1" smtClean="0">
                <a:solidFill>
                  <a:srgbClr val="92D050"/>
                </a:solidFill>
              </a:rPr>
              <a:t>Doobie</a:t>
            </a:r>
            <a:endParaRPr lang="en-US" dirty="0" smtClean="0">
              <a:solidFill>
                <a:srgbClr val="92D050"/>
              </a:solidFill>
            </a:endParaRPr>
          </a:p>
          <a:p>
            <a:r>
              <a:rPr lang="en-US" dirty="0" smtClean="0">
                <a:solidFill>
                  <a:srgbClr val="92D050"/>
                </a:solidFill>
              </a:rPr>
              <a:t>Bud</a:t>
            </a:r>
          </a:p>
          <a:p>
            <a:r>
              <a:rPr lang="en-US" dirty="0" smtClean="0">
                <a:solidFill>
                  <a:srgbClr val="92D050"/>
                </a:solidFill>
              </a:rPr>
              <a:t>Mary </a:t>
            </a:r>
            <a:r>
              <a:rPr lang="en-US" dirty="0">
                <a:solidFill>
                  <a:srgbClr val="92D050"/>
                </a:solidFill>
              </a:rPr>
              <a:t>J</a:t>
            </a:r>
            <a:r>
              <a:rPr lang="en-US" dirty="0" smtClean="0">
                <a:solidFill>
                  <a:srgbClr val="92D050"/>
                </a:solidFill>
              </a:rPr>
              <a:t>ane</a:t>
            </a:r>
          </a:p>
          <a:p>
            <a:r>
              <a:rPr lang="en-US" dirty="0" smtClean="0">
                <a:solidFill>
                  <a:srgbClr val="92D050"/>
                </a:solidFill>
              </a:rPr>
              <a:t>Grass</a:t>
            </a:r>
          </a:p>
          <a:p>
            <a:r>
              <a:rPr lang="en-US" dirty="0" smtClean="0">
                <a:solidFill>
                  <a:srgbClr val="92D050"/>
                </a:solidFill>
              </a:rPr>
              <a:t>Reefer</a:t>
            </a:r>
            <a:endParaRPr lang="en-US" dirty="0">
              <a:solidFill>
                <a:srgbClr val="92D050"/>
              </a:solidFill>
            </a:endParaRPr>
          </a:p>
        </p:txBody>
      </p:sp>
      <p:sp>
        <p:nvSpPr>
          <p:cNvPr id="4" name="Content Placeholder 3"/>
          <p:cNvSpPr>
            <a:spLocks noGrp="1"/>
          </p:cNvSpPr>
          <p:nvPr>
            <p:ph sz="half" idx="2"/>
          </p:nvPr>
        </p:nvSpPr>
        <p:spPr/>
        <p:txBody>
          <a:bodyPr>
            <a:normAutofit fontScale="92500" lnSpcReduction="10000"/>
          </a:bodyPr>
          <a:lstStyle/>
          <a:p>
            <a:r>
              <a:rPr lang="en-US" dirty="0" smtClean="0">
                <a:solidFill>
                  <a:srgbClr val="92D050"/>
                </a:solidFill>
              </a:rPr>
              <a:t>Dank</a:t>
            </a:r>
          </a:p>
          <a:p>
            <a:r>
              <a:rPr lang="en-US" dirty="0" smtClean="0">
                <a:solidFill>
                  <a:srgbClr val="92D050"/>
                </a:solidFill>
              </a:rPr>
              <a:t>Chronic</a:t>
            </a:r>
          </a:p>
          <a:p>
            <a:r>
              <a:rPr lang="en-US" dirty="0" err="1" smtClean="0">
                <a:solidFill>
                  <a:srgbClr val="92D050"/>
                </a:solidFill>
              </a:rPr>
              <a:t>Dro</a:t>
            </a:r>
            <a:endParaRPr lang="en-US" dirty="0" smtClean="0">
              <a:solidFill>
                <a:srgbClr val="92D050"/>
              </a:solidFill>
            </a:endParaRPr>
          </a:p>
          <a:p>
            <a:r>
              <a:rPr lang="en-US" dirty="0" smtClean="0">
                <a:solidFill>
                  <a:srgbClr val="92D050"/>
                </a:solidFill>
              </a:rPr>
              <a:t>Haze</a:t>
            </a:r>
          </a:p>
          <a:p>
            <a:r>
              <a:rPr lang="en-US" dirty="0" err="1" smtClean="0">
                <a:solidFill>
                  <a:srgbClr val="92D050"/>
                </a:solidFill>
              </a:rPr>
              <a:t>Headies</a:t>
            </a:r>
            <a:endParaRPr lang="en-US" dirty="0" smtClean="0">
              <a:solidFill>
                <a:srgbClr val="92D050"/>
              </a:solidFill>
            </a:endParaRPr>
          </a:p>
          <a:p>
            <a:r>
              <a:rPr lang="en-US" dirty="0" smtClean="0">
                <a:solidFill>
                  <a:srgbClr val="92D050"/>
                </a:solidFill>
              </a:rPr>
              <a:t>Sticky Icky</a:t>
            </a:r>
          </a:p>
          <a:p>
            <a:r>
              <a:rPr lang="en-US" dirty="0" smtClean="0">
                <a:solidFill>
                  <a:srgbClr val="92D050"/>
                </a:solidFill>
              </a:rPr>
              <a:t>Northern Lights</a:t>
            </a:r>
          </a:p>
          <a:p>
            <a:r>
              <a:rPr lang="en-US" dirty="0" smtClean="0">
                <a:solidFill>
                  <a:srgbClr val="92D050"/>
                </a:solidFill>
              </a:rPr>
              <a:t>Green</a:t>
            </a:r>
          </a:p>
          <a:p>
            <a:r>
              <a:rPr lang="en-US" dirty="0" smtClean="0">
                <a:solidFill>
                  <a:srgbClr val="92D050"/>
                </a:solidFill>
              </a:rPr>
              <a:t>420</a:t>
            </a:r>
          </a:p>
          <a:p>
            <a:r>
              <a:rPr lang="en-US" dirty="0" smtClean="0">
                <a:solidFill>
                  <a:srgbClr val="92D050"/>
                </a:solidFill>
              </a:rPr>
              <a:t>Dope</a:t>
            </a:r>
            <a:endParaRPr lang="en-US" dirty="0">
              <a:solidFill>
                <a:srgbClr val="92D050"/>
              </a:solidFill>
            </a:endParaRPr>
          </a:p>
        </p:txBody>
      </p:sp>
    </p:spTree>
  </p:cSld>
  <p:clrMapOvr>
    <a:masterClrMapping/>
  </p:clrMapOvr>
  <p:transition spd="slow">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solidFill>
                  <a:srgbClr val="92D050"/>
                </a:solidFill>
              </a:rPr>
              <a:t>Why are some of the names misleading?</a:t>
            </a:r>
            <a:endParaRPr lang="en-US" dirty="0">
              <a:solidFill>
                <a:srgbClr val="92D050"/>
              </a:solidFill>
            </a:endParaRPr>
          </a:p>
        </p:txBody>
      </p:sp>
      <p:sp>
        <p:nvSpPr>
          <p:cNvPr id="6" name="Content Placeholder 5"/>
          <p:cNvSpPr>
            <a:spLocks noGrp="1"/>
          </p:cNvSpPr>
          <p:nvPr>
            <p:ph idx="1"/>
          </p:nvPr>
        </p:nvSpPr>
        <p:spPr/>
        <p:txBody>
          <a:bodyPr/>
          <a:lstStyle/>
          <a:p>
            <a:r>
              <a:rPr lang="en-US" dirty="0" smtClean="0">
                <a:solidFill>
                  <a:schemeClr val="tx2">
                    <a:lumMod val="60000"/>
                    <a:lumOff val="40000"/>
                  </a:schemeClr>
                </a:solidFill>
              </a:rPr>
              <a:t>Buddha</a:t>
            </a:r>
            <a:r>
              <a:rPr lang="en-US" dirty="0" smtClean="0">
                <a:solidFill>
                  <a:srgbClr val="92D050"/>
                </a:solidFill>
              </a:rPr>
              <a:t>: the name implies enlightenment or spirituality</a:t>
            </a:r>
          </a:p>
          <a:p>
            <a:r>
              <a:rPr lang="en-US" dirty="0" smtClean="0">
                <a:solidFill>
                  <a:schemeClr val="accent3">
                    <a:lumMod val="60000"/>
                    <a:lumOff val="40000"/>
                  </a:schemeClr>
                </a:solidFill>
              </a:rPr>
              <a:t>Herb, Grass, Green</a:t>
            </a:r>
            <a:r>
              <a:rPr lang="en-US" dirty="0" smtClean="0">
                <a:solidFill>
                  <a:srgbClr val="92D050"/>
                </a:solidFill>
              </a:rPr>
              <a:t>: these names sound natural and not the least bit harmful</a:t>
            </a:r>
          </a:p>
          <a:p>
            <a:r>
              <a:rPr lang="en-US" dirty="0" smtClean="0">
                <a:solidFill>
                  <a:srgbClr val="FFFF00"/>
                </a:solidFill>
              </a:rPr>
              <a:t>Northern Lights</a:t>
            </a:r>
            <a:r>
              <a:rPr lang="en-US" dirty="0" smtClean="0">
                <a:solidFill>
                  <a:srgbClr val="92D050"/>
                </a:solidFill>
              </a:rPr>
              <a:t>: this term implies a beautiful visual experience</a:t>
            </a:r>
          </a:p>
          <a:p>
            <a:r>
              <a:rPr lang="en-US" dirty="0" smtClean="0">
                <a:solidFill>
                  <a:schemeClr val="accent4">
                    <a:lumMod val="40000"/>
                    <a:lumOff val="60000"/>
                  </a:schemeClr>
                </a:solidFill>
              </a:rPr>
              <a:t>Mary Jane</a:t>
            </a:r>
            <a:r>
              <a:rPr lang="en-US" dirty="0" smtClean="0">
                <a:solidFill>
                  <a:srgbClr val="92D050"/>
                </a:solidFill>
              </a:rPr>
              <a:t>: this name suggests innocence</a:t>
            </a:r>
          </a:p>
          <a:p>
            <a:endParaRPr lang="en-US" dirty="0"/>
          </a:p>
        </p:txBody>
      </p:sp>
    </p:spTree>
  </p:cSld>
  <p:clrMapOvr>
    <a:masterClrMapping/>
  </p:clrMapOvr>
  <p:transition spd="slow">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Marijuana?</a:t>
            </a:r>
            <a:endParaRPr lang="en-US" dirty="0"/>
          </a:p>
        </p:txBody>
      </p:sp>
      <p:sp>
        <p:nvSpPr>
          <p:cNvPr id="3" name="Content Placeholder 2"/>
          <p:cNvSpPr>
            <a:spLocks noGrp="1"/>
          </p:cNvSpPr>
          <p:nvPr>
            <p:ph idx="1"/>
          </p:nvPr>
        </p:nvSpPr>
        <p:spPr>
          <a:xfrm>
            <a:off x="304800" y="1219201"/>
            <a:ext cx="8458200" cy="4038599"/>
          </a:xfrm>
        </p:spPr>
        <p:txBody>
          <a:bodyPr>
            <a:normAutofit fontScale="92500" lnSpcReduction="20000"/>
          </a:bodyPr>
          <a:lstStyle/>
          <a:p>
            <a:r>
              <a:rPr lang="en-US" dirty="0" smtClean="0"/>
              <a:t>Marijuana is one of the most commonly used drugs today</a:t>
            </a:r>
          </a:p>
          <a:p>
            <a:r>
              <a:rPr lang="en-US" dirty="0" smtClean="0"/>
              <a:t>Made from the dried leaves and flowers of the hemp plant (Cannabis sativa)</a:t>
            </a:r>
          </a:p>
          <a:p>
            <a:r>
              <a:rPr lang="en-US" dirty="0" smtClean="0"/>
              <a:t>Hemp leaves are usually </a:t>
            </a:r>
            <a:r>
              <a:rPr lang="en-US" dirty="0" smtClean="0">
                <a:solidFill>
                  <a:srgbClr val="92D050"/>
                </a:solidFill>
              </a:rPr>
              <a:t>green</a:t>
            </a:r>
            <a:r>
              <a:rPr lang="en-US" dirty="0" smtClean="0"/>
              <a:t>, </a:t>
            </a:r>
            <a:r>
              <a:rPr lang="en-US" dirty="0" smtClean="0">
                <a:solidFill>
                  <a:schemeClr val="bg2">
                    <a:lumMod val="50000"/>
                  </a:schemeClr>
                </a:solidFill>
              </a:rPr>
              <a:t>brown</a:t>
            </a:r>
            <a:r>
              <a:rPr lang="en-US" dirty="0" smtClean="0"/>
              <a:t>, or </a:t>
            </a:r>
            <a:r>
              <a:rPr lang="en-US" dirty="0" smtClean="0">
                <a:solidFill>
                  <a:schemeClr val="bg1">
                    <a:lumMod val="85000"/>
                  </a:schemeClr>
                </a:solidFill>
              </a:rPr>
              <a:t>gray </a:t>
            </a:r>
            <a:r>
              <a:rPr lang="en-US" dirty="0" smtClean="0"/>
              <a:t>in color, but can vary depending on the type of hemp</a:t>
            </a:r>
          </a:p>
          <a:p>
            <a:r>
              <a:rPr lang="en-US" dirty="0" smtClean="0"/>
              <a:t>It affects the user’s mind and behavior: often feel more relaxed and cheerful</a:t>
            </a:r>
          </a:p>
          <a:p>
            <a:r>
              <a:rPr lang="en-US" dirty="0" smtClean="0"/>
              <a:t>Often referred to as a “gateway” drug</a:t>
            </a:r>
            <a:endParaRPr lang="en-US" dirty="0"/>
          </a:p>
        </p:txBody>
      </p:sp>
      <p:pic>
        <p:nvPicPr>
          <p:cNvPr id="1026" name="Picture 2" descr="http://www.how-to-marijuana.com/image-files/marijuana_31.jpg"/>
          <p:cNvPicPr>
            <a:picLocks noChangeAspect="1" noChangeArrowheads="1"/>
          </p:cNvPicPr>
          <p:nvPr/>
        </p:nvPicPr>
        <p:blipFill>
          <a:blip r:embed="rId2" cstate="print"/>
          <a:srcRect/>
          <a:stretch>
            <a:fillRect/>
          </a:stretch>
        </p:blipFill>
        <p:spPr bwMode="auto">
          <a:xfrm>
            <a:off x="457200" y="5068888"/>
            <a:ext cx="1981200" cy="1674114"/>
          </a:xfrm>
          <a:prstGeom prst="rect">
            <a:avLst/>
          </a:prstGeom>
          <a:noFill/>
        </p:spPr>
      </p:pic>
      <p:pic>
        <p:nvPicPr>
          <p:cNvPr id="1028" name="Picture 4" descr="http://hometestingblog.testcountry.com/wp-content/uploads/2008/12/marijuana-150x150.jpg"/>
          <p:cNvPicPr>
            <a:picLocks noChangeAspect="1" noChangeArrowheads="1"/>
          </p:cNvPicPr>
          <p:nvPr/>
        </p:nvPicPr>
        <p:blipFill>
          <a:blip r:embed="rId3" cstate="print"/>
          <a:srcRect/>
          <a:stretch>
            <a:fillRect/>
          </a:stretch>
        </p:blipFill>
        <p:spPr bwMode="auto">
          <a:xfrm>
            <a:off x="2667000" y="5029200"/>
            <a:ext cx="1676400" cy="1676400"/>
          </a:xfrm>
          <a:prstGeom prst="rect">
            <a:avLst/>
          </a:prstGeom>
          <a:noFill/>
        </p:spPr>
      </p:pic>
      <p:pic>
        <p:nvPicPr>
          <p:cNvPr id="1030" name="Picture 6" descr="http://www.purplecannabis.com/images/img_left.jpg"/>
          <p:cNvPicPr>
            <a:picLocks noChangeAspect="1" noChangeArrowheads="1"/>
          </p:cNvPicPr>
          <p:nvPr/>
        </p:nvPicPr>
        <p:blipFill>
          <a:blip r:embed="rId4" cstate="print"/>
          <a:srcRect/>
          <a:stretch>
            <a:fillRect/>
          </a:stretch>
        </p:blipFill>
        <p:spPr bwMode="auto">
          <a:xfrm>
            <a:off x="4572000" y="5029200"/>
            <a:ext cx="1903144" cy="1619250"/>
          </a:xfrm>
          <a:prstGeom prst="rect">
            <a:avLst/>
          </a:prstGeom>
          <a:noFill/>
        </p:spPr>
      </p:pic>
      <p:pic>
        <p:nvPicPr>
          <p:cNvPr id="1032" name="Picture 8" descr="http://image.shutterstock.com/display_pic_with_logo/65112/65112,1241593092,1/stock-photo-field-of-green-marijuana-hemp-can-be-used-for-background-29760226.jpg"/>
          <p:cNvPicPr>
            <a:picLocks noChangeAspect="1" noChangeArrowheads="1"/>
          </p:cNvPicPr>
          <p:nvPr/>
        </p:nvPicPr>
        <p:blipFill>
          <a:blip r:embed="rId5" cstate="print"/>
          <a:srcRect/>
          <a:stretch>
            <a:fillRect/>
          </a:stretch>
        </p:blipFill>
        <p:spPr bwMode="auto">
          <a:xfrm>
            <a:off x="6692901" y="5029200"/>
            <a:ext cx="2222499" cy="1585382"/>
          </a:xfrm>
          <a:prstGeom prst="rect">
            <a:avLst/>
          </a:prstGeom>
          <a:noFill/>
        </p:spPr>
      </p:pic>
    </p:spTree>
  </p:cSld>
  <p:clrMapOvr>
    <a:masterClrMapping/>
  </p:clrMapOvr>
  <p:transition spd="slow">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What’s in Marijuana?</a:t>
            </a:r>
            <a:endParaRPr lang="en-US" dirty="0">
              <a:solidFill>
                <a:srgbClr val="92D050"/>
              </a:solidFill>
            </a:endParaRPr>
          </a:p>
        </p:txBody>
      </p:sp>
      <p:sp>
        <p:nvSpPr>
          <p:cNvPr id="3" name="Content Placeholder 2"/>
          <p:cNvSpPr>
            <a:spLocks noGrp="1"/>
          </p:cNvSpPr>
          <p:nvPr>
            <p:ph idx="1"/>
          </p:nvPr>
        </p:nvSpPr>
        <p:spPr/>
        <p:txBody>
          <a:bodyPr/>
          <a:lstStyle/>
          <a:p>
            <a:r>
              <a:rPr lang="en-US" dirty="0" smtClean="0">
                <a:solidFill>
                  <a:srgbClr val="92D050"/>
                </a:solidFill>
              </a:rPr>
              <a:t>Delta-9-tetrahydrocannabinol (THC) is the most common ingredient </a:t>
            </a:r>
          </a:p>
          <a:p>
            <a:r>
              <a:rPr lang="en-US" dirty="0" smtClean="0">
                <a:solidFill>
                  <a:schemeClr val="accent3">
                    <a:lumMod val="20000"/>
                    <a:lumOff val="80000"/>
                  </a:schemeClr>
                </a:solidFill>
              </a:rPr>
              <a:t>More than 400 chemicals found in marijuana</a:t>
            </a:r>
          </a:p>
          <a:p>
            <a:r>
              <a:rPr lang="en-US" dirty="0" smtClean="0">
                <a:solidFill>
                  <a:srgbClr val="92D050"/>
                </a:solidFill>
              </a:rPr>
              <a:t>Effects depend on the amount of THC</a:t>
            </a:r>
          </a:p>
          <a:p>
            <a:r>
              <a:rPr lang="en-US" dirty="0" smtClean="0">
                <a:solidFill>
                  <a:schemeClr val="accent3">
                    <a:lumMod val="20000"/>
                    <a:lumOff val="80000"/>
                  </a:schemeClr>
                </a:solidFill>
              </a:rPr>
              <a:t>Today’s marijuana contains an average of 5% THC, making it far more potent and dangerous than the marijuana of the 1960s and 70s which contained less than 2% THC</a:t>
            </a:r>
            <a:endParaRPr lang="en-US" dirty="0">
              <a:solidFill>
                <a:schemeClr val="accent3">
                  <a:lumMod val="20000"/>
                  <a:lumOff val="80000"/>
                </a:schemeClr>
              </a:solidFill>
            </a:endParaRPr>
          </a:p>
        </p:txBody>
      </p:sp>
    </p:spTree>
  </p:cSld>
  <p:clrMapOvr>
    <a:masterClrMapping/>
  </p:clrMapOvr>
  <p:transition spd="slow">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Forms With MORE THC</a:t>
            </a:r>
            <a:endParaRPr lang="en-US" dirty="0"/>
          </a:p>
        </p:txBody>
      </p:sp>
      <p:sp>
        <p:nvSpPr>
          <p:cNvPr id="3" name="Content Placeholder 2"/>
          <p:cNvSpPr>
            <a:spLocks noGrp="1"/>
          </p:cNvSpPr>
          <p:nvPr>
            <p:ph idx="1"/>
          </p:nvPr>
        </p:nvSpPr>
        <p:spPr>
          <a:xfrm>
            <a:off x="457200" y="1219200"/>
            <a:ext cx="8229600" cy="4525963"/>
          </a:xfrm>
        </p:spPr>
        <p:txBody>
          <a:bodyPr/>
          <a:lstStyle/>
          <a:p>
            <a:r>
              <a:rPr lang="en-US" dirty="0" err="1" smtClean="0">
                <a:solidFill>
                  <a:srgbClr val="FF0000"/>
                </a:solidFill>
              </a:rPr>
              <a:t>Sinsemilla</a:t>
            </a:r>
            <a:r>
              <a:rPr lang="en-US" dirty="0" smtClean="0"/>
              <a:t>: made from </a:t>
            </a:r>
            <a:r>
              <a:rPr lang="en-US" dirty="0" err="1" smtClean="0"/>
              <a:t>unpollinated</a:t>
            </a:r>
            <a:r>
              <a:rPr lang="en-US" dirty="0" smtClean="0"/>
              <a:t> female hemp plants contain about 12% THC</a:t>
            </a:r>
          </a:p>
          <a:p>
            <a:r>
              <a:rPr lang="en-US" dirty="0" smtClean="0">
                <a:solidFill>
                  <a:srgbClr val="FF0000"/>
                </a:solidFill>
              </a:rPr>
              <a:t>Hashish (hash): </a:t>
            </a:r>
            <a:r>
              <a:rPr lang="en-US" dirty="0" smtClean="0"/>
              <a:t>come from flowers of female hemp plant contains about 6% THC</a:t>
            </a:r>
          </a:p>
          <a:p>
            <a:r>
              <a:rPr lang="en-US" dirty="0" smtClean="0">
                <a:solidFill>
                  <a:srgbClr val="FF0000"/>
                </a:solidFill>
              </a:rPr>
              <a:t>Hash oil</a:t>
            </a:r>
            <a:r>
              <a:rPr lang="en-US" dirty="0" smtClean="0"/>
              <a:t>: tar-like liquid produced by soaking marijuana plant in chemical solvent contains about 15% THC</a:t>
            </a:r>
            <a:endParaRPr lang="en-US" dirty="0"/>
          </a:p>
        </p:txBody>
      </p:sp>
      <p:pic>
        <p:nvPicPr>
          <p:cNvPr id="44034" name="Picture 2" descr="http://ecx.images-amazon.com/images/I/41Mlxs2sjgL._SL500_AA300_.jpg"/>
          <p:cNvPicPr>
            <a:picLocks noChangeAspect="1" noChangeArrowheads="1"/>
          </p:cNvPicPr>
          <p:nvPr/>
        </p:nvPicPr>
        <p:blipFill>
          <a:blip r:embed="rId2" cstate="print"/>
          <a:srcRect/>
          <a:stretch>
            <a:fillRect/>
          </a:stretch>
        </p:blipFill>
        <p:spPr bwMode="auto">
          <a:xfrm>
            <a:off x="6629400" y="4419600"/>
            <a:ext cx="2222500" cy="2222500"/>
          </a:xfrm>
          <a:prstGeom prst="rect">
            <a:avLst/>
          </a:prstGeom>
          <a:noFill/>
        </p:spPr>
      </p:pic>
      <p:pic>
        <p:nvPicPr>
          <p:cNvPr id="44036" name="Picture 4" descr="http://t3.gstatic.com/images?q=tbn:ANd9GcS7C1i_eJcA7nFO6T_tncPspKgJ96HrL4JfIJOu-2OIndIe3CRfA4jNPKrvYg"/>
          <p:cNvPicPr>
            <a:picLocks noChangeAspect="1" noChangeArrowheads="1"/>
          </p:cNvPicPr>
          <p:nvPr/>
        </p:nvPicPr>
        <p:blipFill>
          <a:blip r:embed="rId3" cstate="print"/>
          <a:srcRect/>
          <a:stretch>
            <a:fillRect/>
          </a:stretch>
        </p:blipFill>
        <p:spPr bwMode="auto">
          <a:xfrm>
            <a:off x="4038600" y="4648200"/>
            <a:ext cx="2466975" cy="1847851"/>
          </a:xfrm>
          <a:prstGeom prst="rect">
            <a:avLst/>
          </a:prstGeom>
          <a:noFill/>
        </p:spPr>
      </p:pic>
      <p:pic>
        <p:nvPicPr>
          <p:cNvPr id="44038" name="Picture 6" descr="http://t2.gstatic.com/images?q=tbn:ANd9GcRrH_losLS0aZ8E1ARzh942uvX-6LppfckRfdzlfDHVctr_MWiHUq57l_UnLA"/>
          <p:cNvPicPr>
            <a:picLocks noChangeAspect="1" noChangeArrowheads="1"/>
          </p:cNvPicPr>
          <p:nvPr/>
        </p:nvPicPr>
        <p:blipFill>
          <a:blip r:embed="rId4" cstate="print"/>
          <a:srcRect/>
          <a:stretch>
            <a:fillRect/>
          </a:stretch>
        </p:blipFill>
        <p:spPr bwMode="auto">
          <a:xfrm>
            <a:off x="1295400" y="4953000"/>
            <a:ext cx="2057400" cy="1768345"/>
          </a:xfrm>
          <a:prstGeom prst="rect">
            <a:avLst/>
          </a:prstGeom>
          <a:noFill/>
        </p:spPr>
      </p:pic>
    </p:spTree>
  </p:cSld>
  <p:clrMapOvr>
    <a:masterClrMapping/>
  </p:clrMapOvr>
  <p:transition spd="slow">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92D050"/>
                </a:solidFill>
              </a:rPr>
              <a:t>How does it affect the body?</a:t>
            </a:r>
            <a:endParaRPr lang="en-US" dirty="0">
              <a:solidFill>
                <a:srgbClr val="92D050"/>
              </a:solidFill>
            </a:endParaRPr>
          </a:p>
        </p:txBody>
      </p:sp>
      <p:sp>
        <p:nvSpPr>
          <p:cNvPr id="3" name="Content Placeholder 2"/>
          <p:cNvSpPr>
            <a:spLocks noGrp="1"/>
          </p:cNvSpPr>
          <p:nvPr>
            <p:ph idx="1"/>
          </p:nvPr>
        </p:nvSpPr>
        <p:spPr>
          <a:xfrm>
            <a:off x="304800" y="1219200"/>
            <a:ext cx="8686800" cy="5486400"/>
          </a:xfrm>
        </p:spPr>
        <p:txBody>
          <a:bodyPr>
            <a:normAutofit fontScale="85000" lnSpcReduction="20000"/>
          </a:bodyPr>
          <a:lstStyle/>
          <a:p>
            <a:r>
              <a:rPr lang="en-US" dirty="0" smtClean="0">
                <a:solidFill>
                  <a:srgbClr val="92D050"/>
                </a:solidFill>
              </a:rPr>
              <a:t>WHEN SMOKED: enters the lungs through the windpipe and bronchial tubes.  In lungs, smoke particles travel into tiny air sacs, where THC molecules enter the blood</a:t>
            </a:r>
          </a:p>
          <a:p>
            <a:r>
              <a:rPr lang="en-US" dirty="0" smtClean="0">
                <a:solidFill>
                  <a:schemeClr val="accent3">
                    <a:lumMod val="20000"/>
                    <a:lumOff val="80000"/>
                  </a:schemeClr>
                </a:solidFill>
              </a:rPr>
              <a:t>WHEN EATEN: chemicals absorbed by the small intestine, where they enter the bloodstream</a:t>
            </a:r>
          </a:p>
          <a:p>
            <a:r>
              <a:rPr lang="en-US" dirty="0" smtClean="0">
                <a:solidFill>
                  <a:srgbClr val="92D050"/>
                </a:solidFill>
              </a:rPr>
              <a:t>THC interferes with normal functioning of the cerebellum, part of the brain that controls balance and coordination</a:t>
            </a:r>
          </a:p>
          <a:p>
            <a:r>
              <a:rPr lang="en-US" dirty="0" smtClean="0">
                <a:solidFill>
                  <a:schemeClr val="accent3">
                    <a:lumMod val="20000"/>
                    <a:lumOff val="80000"/>
                  </a:schemeClr>
                </a:solidFill>
              </a:rPr>
              <a:t>Reflexes are often dulled</a:t>
            </a:r>
          </a:p>
          <a:p>
            <a:r>
              <a:rPr lang="en-US" dirty="0" smtClean="0">
                <a:solidFill>
                  <a:srgbClr val="92D050"/>
                </a:solidFill>
              </a:rPr>
              <a:t>THC affects the hippocampus, part of brain dedicated to memory and recall, resulting in short-term memory problems</a:t>
            </a:r>
          </a:p>
          <a:p>
            <a:r>
              <a:rPr lang="en-US" dirty="0" smtClean="0">
                <a:solidFill>
                  <a:schemeClr val="accent3">
                    <a:lumMod val="20000"/>
                    <a:lumOff val="80000"/>
                  </a:schemeClr>
                </a:solidFill>
              </a:rPr>
              <a:t>Causes the brain to misinterpret nerve impulses from the sensory organs, changing the way a person experiences sight, sound, touch, smell, and taste.</a:t>
            </a:r>
            <a:endParaRPr lang="en-US" dirty="0">
              <a:solidFill>
                <a:schemeClr val="accent3">
                  <a:lumMod val="20000"/>
                  <a:lumOff val="80000"/>
                </a:schemeClr>
              </a:solidFill>
            </a:endParaRPr>
          </a:p>
        </p:txBody>
      </p:sp>
    </p:spTree>
  </p:cSld>
  <p:clrMapOvr>
    <a:masterClrMapping/>
  </p:clrMapOvr>
  <p:transition spd="slow">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marijuana used?</a:t>
            </a:r>
            <a:endParaRPr lang="en-US" dirty="0"/>
          </a:p>
        </p:txBody>
      </p:sp>
      <p:sp>
        <p:nvSpPr>
          <p:cNvPr id="3" name="Content Placeholder 2"/>
          <p:cNvSpPr>
            <a:spLocks noGrp="1"/>
          </p:cNvSpPr>
          <p:nvPr>
            <p:ph idx="1"/>
          </p:nvPr>
        </p:nvSpPr>
        <p:spPr>
          <a:xfrm>
            <a:off x="457200" y="1447800"/>
            <a:ext cx="5334000" cy="5105400"/>
          </a:xfrm>
        </p:spPr>
        <p:txBody>
          <a:bodyPr>
            <a:normAutofit fontScale="85000" lnSpcReduction="10000"/>
          </a:bodyPr>
          <a:lstStyle/>
          <a:p>
            <a:r>
              <a:rPr lang="en-US" dirty="0" smtClean="0">
                <a:solidFill>
                  <a:srgbClr val="FF0000"/>
                </a:solidFill>
              </a:rPr>
              <a:t>Joint/Roach</a:t>
            </a:r>
            <a:r>
              <a:rPr lang="en-US" dirty="0" smtClean="0"/>
              <a:t>: loose marijuana is rolled in a cigarette and smoked. A roach is a joint that has been smoked almost completely</a:t>
            </a:r>
          </a:p>
          <a:p>
            <a:r>
              <a:rPr lang="en-US" dirty="0" smtClean="0">
                <a:solidFill>
                  <a:srgbClr val="FF0000"/>
                </a:solidFill>
              </a:rPr>
              <a:t>Blunt</a:t>
            </a:r>
            <a:r>
              <a:rPr lang="en-US" dirty="0" smtClean="0"/>
              <a:t>: hallowed-out commercial cigar in which the tobacco has been replaced with marijuana</a:t>
            </a:r>
          </a:p>
          <a:p>
            <a:r>
              <a:rPr lang="en-US" dirty="0" smtClean="0">
                <a:solidFill>
                  <a:srgbClr val="FF0000"/>
                </a:solidFill>
              </a:rPr>
              <a:t>Pipe, bowl, bong</a:t>
            </a:r>
            <a:r>
              <a:rPr lang="en-US" dirty="0" smtClean="0"/>
              <a:t>: smokes using special pipes, ranging in design from simple, tobacco-smoking pipes, to more complex, multi-chamber water pipes</a:t>
            </a:r>
            <a:endParaRPr lang="en-US" dirty="0"/>
          </a:p>
        </p:txBody>
      </p:sp>
      <p:pic>
        <p:nvPicPr>
          <p:cNvPr id="46082" name="Picture 2" descr="http://t1.gstatic.com/images?q=tbn:ANd9GcQB5TacoHXMqESqllbTE23VWfrhWH1mgHMuDmCv25ab9g8wDmg_K7mNAYicgA"/>
          <p:cNvPicPr>
            <a:picLocks noChangeAspect="1" noChangeArrowheads="1"/>
          </p:cNvPicPr>
          <p:nvPr/>
        </p:nvPicPr>
        <p:blipFill>
          <a:blip r:embed="rId2" cstate="print"/>
          <a:srcRect/>
          <a:stretch>
            <a:fillRect/>
          </a:stretch>
        </p:blipFill>
        <p:spPr bwMode="auto">
          <a:xfrm>
            <a:off x="6019800" y="1447800"/>
            <a:ext cx="2895600" cy="1380978"/>
          </a:xfrm>
          <a:prstGeom prst="rect">
            <a:avLst/>
          </a:prstGeom>
          <a:noFill/>
        </p:spPr>
      </p:pic>
      <p:pic>
        <p:nvPicPr>
          <p:cNvPr id="46084" name="Picture 4" descr="http://wikiweedia.co/articlepics/blunt.jpg"/>
          <p:cNvPicPr>
            <a:picLocks noChangeAspect="1" noChangeArrowheads="1"/>
          </p:cNvPicPr>
          <p:nvPr/>
        </p:nvPicPr>
        <p:blipFill>
          <a:blip r:embed="rId3" cstate="print"/>
          <a:srcRect/>
          <a:stretch>
            <a:fillRect/>
          </a:stretch>
        </p:blipFill>
        <p:spPr bwMode="auto">
          <a:xfrm>
            <a:off x="6477000" y="2895600"/>
            <a:ext cx="1905000" cy="1428750"/>
          </a:xfrm>
          <a:prstGeom prst="rect">
            <a:avLst/>
          </a:prstGeom>
          <a:noFill/>
        </p:spPr>
      </p:pic>
      <p:pic>
        <p:nvPicPr>
          <p:cNvPr id="46086" name="Picture 6" descr="http://www.smokersplaza.com/images/categories_image/P1000293%5b1%5d.jpg"/>
          <p:cNvPicPr>
            <a:picLocks noChangeAspect="1" noChangeArrowheads="1"/>
          </p:cNvPicPr>
          <p:nvPr/>
        </p:nvPicPr>
        <p:blipFill>
          <a:blip r:embed="rId4" cstate="print"/>
          <a:srcRect/>
          <a:stretch>
            <a:fillRect/>
          </a:stretch>
        </p:blipFill>
        <p:spPr bwMode="auto">
          <a:xfrm>
            <a:off x="5562600" y="4495800"/>
            <a:ext cx="1600200" cy="1600200"/>
          </a:xfrm>
          <a:prstGeom prst="rect">
            <a:avLst/>
          </a:prstGeom>
          <a:noFill/>
        </p:spPr>
      </p:pic>
      <p:pic>
        <p:nvPicPr>
          <p:cNvPr id="46088" name="Picture 8" descr="http://www.glass-pipes-water-bongs.com/foto/smallw/88-502---double-bubble-bong-blue.jpg"/>
          <p:cNvPicPr>
            <a:picLocks noChangeAspect="1" noChangeArrowheads="1"/>
          </p:cNvPicPr>
          <p:nvPr/>
        </p:nvPicPr>
        <p:blipFill>
          <a:blip r:embed="rId5" cstate="print"/>
          <a:srcRect/>
          <a:stretch>
            <a:fillRect/>
          </a:stretch>
        </p:blipFill>
        <p:spPr bwMode="auto">
          <a:xfrm>
            <a:off x="7467600" y="4648200"/>
            <a:ext cx="1219200" cy="1826066"/>
          </a:xfrm>
          <a:prstGeom prst="rect">
            <a:avLst/>
          </a:prstGeom>
          <a:noFill/>
        </p:spPr>
      </p:pic>
    </p:spTree>
  </p:cSld>
  <p:clrMapOvr>
    <a:masterClrMapping/>
  </p:clrMapOvr>
  <p:transition spd="slow">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marijuana used? Cont.</a:t>
            </a:r>
            <a:endParaRPr lang="en-US" dirty="0"/>
          </a:p>
        </p:txBody>
      </p:sp>
      <p:sp>
        <p:nvSpPr>
          <p:cNvPr id="3" name="Content Placeholder 2"/>
          <p:cNvSpPr>
            <a:spLocks noGrp="1"/>
          </p:cNvSpPr>
          <p:nvPr>
            <p:ph idx="1"/>
          </p:nvPr>
        </p:nvSpPr>
        <p:spPr>
          <a:xfrm>
            <a:off x="457200" y="1295400"/>
            <a:ext cx="4953000" cy="5105400"/>
          </a:xfrm>
        </p:spPr>
        <p:txBody>
          <a:bodyPr>
            <a:normAutofit fontScale="92500" lnSpcReduction="20000"/>
          </a:bodyPr>
          <a:lstStyle/>
          <a:p>
            <a:r>
              <a:rPr lang="en-US" dirty="0" smtClean="0">
                <a:solidFill>
                  <a:srgbClr val="FF0000"/>
                </a:solidFill>
              </a:rPr>
              <a:t>Hot knives</a:t>
            </a:r>
            <a:r>
              <a:rPr lang="en-US" dirty="0" smtClean="0"/>
              <a:t>: knives are sometimes used to heat marijuana buds, yielding a potent smoke that can be inhaled</a:t>
            </a:r>
          </a:p>
          <a:p>
            <a:r>
              <a:rPr lang="en-US" dirty="0" smtClean="0">
                <a:solidFill>
                  <a:srgbClr val="FF0000"/>
                </a:solidFill>
              </a:rPr>
              <a:t>Hash oil</a:t>
            </a:r>
            <a:r>
              <a:rPr lang="en-US" dirty="0" smtClean="0"/>
              <a:t>: may be applied to joints or to ordinary cigarettes</a:t>
            </a:r>
          </a:p>
          <a:p>
            <a:r>
              <a:rPr lang="en-US" dirty="0" smtClean="0">
                <a:solidFill>
                  <a:srgbClr val="FF0000"/>
                </a:solidFill>
              </a:rPr>
              <a:t>Food</a:t>
            </a:r>
            <a:r>
              <a:rPr lang="en-US" dirty="0" smtClean="0"/>
              <a:t>: users occasionally mix with food, such as brownies or cakes, or used to brew tea</a:t>
            </a:r>
            <a:endParaRPr lang="en-US" dirty="0"/>
          </a:p>
        </p:txBody>
      </p:sp>
      <p:pic>
        <p:nvPicPr>
          <p:cNvPr id="12290" name="Picture 2" descr="http://t2.gstatic.com/images?q=tbn:ANd9GcQJiYdJs7AqTuC2084-vkJg6raHDPBNw_c0w4XeGjJptS-1gqC5vsMlfK_4IA"/>
          <p:cNvPicPr>
            <a:picLocks noChangeAspect="1" noChangeArrowheads="1"/>
          </p:cNvPicPr>
          <p:nvPr/>
        </p:nvPicPr>
        <p:blipFill>
          <a:blip r:embed="rId2" cstate="print"/>
          <a:srcRect/>
          <a:stretch>
            <a:fillRect/>
          </a:stretch>
        </p:blipFill>
        <p:spPr bwMode="auto">
          <a:xfrm>
            <a:off x="6096000" y="1295400"/>
            <a:ext cx="2438400" cy="1666875"/>
          </a:xfrm>
          <a:prstGeom prst="rect">
            <a:avLst/>
          </a:prstGeom>
          <a:noFill/>
        </p:spPr>
      </p:pic>
      <p:pic>
        <p:nvPicPr>
          <p:cNvPr id="12292" name="Picture 4" descr="http://www.gardenscure.com/420/attachments/hash-hash-oil-kiff/271958d1237234107-making-hash-oil-pics-dcam0189.jpg"/>
          <p:cNvPicPr>
            <a:picLocks noChangeAspect="1" noChangeArrowheads="1"/>
          </p:cNvPicPr>
          <p:nvPr/>
        </p:nvPicPr>
        <p:blipFill>
          <a:blip r:embed="rId3" cstate="print"/>
          <a:srcRect/>
          <a:stretch>
            <a:fillRect/>
          </a:stretch>
        </p:blipFill>
        <p:spPr bwMode="auto">
          <a:xfrm>
            <a:off x="6553200" y="3200400"/>
            <a:ext cx="1600199" cy="1202027"/>
          </a:xfrm>
          <a:prstGeom prst="rect">
            <a:avLst/>
          </a:prstGeom>
          <a:noFill/>
        </p:spPr>
      </p:pic>
      <p:pic>
        <p:nvPicPr>
          <p:cNvPr id="12294" name="Picture 6" descr="http://www.catchmebc.com/blog/wp-content/uploads/2011/10/weed-brownies.jpg"/>
          <p:cNvPicPr>
            <a:picLocks noChangeAspect="1" noChangeArrowheads="1"/>
          </p:cNvPicPr>
          <p:nvPr/>
        </p:nvPicPr>
        <p:blipFill>
          <a:blip r:embed="rId4" cstate="print"/>
          <a:srcRect/>
          <a:stretch>
            <a:fillRect/>
          </a:stretch>
        </p:blipFill>
        <p:spPr bwMode="auto">
          <a:xfrm>
            <a:off x="5943600" y="4724400"/>
            <a:ext cx="2724150" cy="1816101"/>
          </a:xfrm>
          <a:prstGeom prst="rect">
            <a:avLst/>
          </a:prstGeom>
          <a:noFill/>
        </p:spPr>
      </p:pic>
    </p:spTree>
  </p:cSld>
  <p:clrMapOvr>
    <a:masterClrMapping/>
  </p:clrMapOvr>
  <p:transition spd="slow">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solidFill>
                  <a:schemeClr val="accent2">
                    <a:lumMod val="20000"/>
                    <a:lumOff val="80000"/>
                  </a:schemeClr>
                </a:solidFill>
              </a:rPr>
              <a:t>Lung Damage</a:t>
            </a:r>
            <a:endParaRPr lang="en-US" dirty="0">
              <a:solidFill>
                <a:schemeClr val="accent2">
                  <a:lumMod val="20000"/>
                  <a:lumOff val="80000"/>
                </a:schemeClr>
              </a:solidFill>
            </a:endParaRPr>
          </a:p>
        </p:txBody>
      </p:sp>
      <p:sp>
        <p:nvSpPr>
          <p:cNvPr id="3" name="Content Placeholder 2"/>
          <p:cNvSpPr>
            <a:spLocks noGrp="1"/>
          </p:cNvSpPr>
          <p:nvPr>
            <p:ph idx="1"/>
          </p:nvPr>
        </p:nvSpPr>
        <p:spPr>
          <a:xfrm>
            <a:off x="381000" y="1143000"/>
            <a:ext cx="8229600" cy="4525963"/>
          </a:xfrm>
        </p:spPr>
        <p:txBody>
          <a:bodyPr>
            <a:normAutofit fontScale="92500" lnSpcReduction="20000"/>
          </a:bodyPr>
          <a:lstStyle/>
          <a:p>
            <a:r>
              <a:rPr lang="en-US" dirty="0" smtClean="0">
                <a:solidFill>
                  <a:srgbClr val="FF0000"/>
                </a:solidFill>
              </a:rPr>
              <a:t>Marijuana smokers inhale harmful carcinogens with every puff</a:t>
            </a:r>
          </a:p>
          <a:p>
            <a:r>
              <a:rPr lang="en-US" dirty="0" smtClean="0">
                <a:solidFill>
                  <a:schemeClr val="accent2">
                    <a:lumMod val="20000"/>
                    <a:lumOff val="80000"/>
                  </a:schemeClr>
                </a:solidFill>
              </a:rPr>
              <a:t>May deliver as much as five times the amount of tar and carbon monoxide than found in cigarettes</a:t>
            </a:r>
          </a:p>
          <a:p>
            <a:r>
              <a:rPr lang="en-US" dirty="0" smtClean="0">
                <a:solidFill>
                  <a:srgbClr val="FF0000"/>
                </a:solidFill>
              </a:rPr>
              <a:t>Can severely damage lungs and pulmonary system.  Eventually can destroy lung tissue</a:t>
            </a:r>
          </a:p>
          <a:p>
            <a:r>
              <a:rPr lang="en-US" dirty="0" smtClean="0">
                <a:solidFill>
                  <a:schemeClr val="accent2">
                    <a:lumMod val="20000"/>
                    <a:lumOff val="80000"/>
                  </a:schemeClr>
                </a:solidFill>
              </a:rPr>
              <a:t>Regular users are more prone to lung infections and often suffer from chronic coughs, chest colds, emphysema, bronchitis, and bronchial asthma.</a:t>
            </a:r>
          </a:p>
          <a:p>
            <a:r>
              <a:rPr lang="en-US" dirty="0" smtClean="0">
                <a:solidFill>
                  <a:srgbClr val="FF0000"/>
                </a:solidFill>
              </a:rPr>
              <a:t>Increased risk of lung cancer</a:t>
            </a:r>
            <a:r>
              <a:rPr lang="en-US" dirty="0" smtClean="0"/>
              <a:t>.</a:t>
            </a:r>
            <a:endParaRPr lang="en-US" dirty="0"/>
          </a:p>
        </p:txBody>
      </p:sp>
      <p:pic>
        <p:nvPicPr>
          <p:cNvPr id="49154" name="Picture 2" descr="http://www.tobacco-facts.info/images/lung_cancer-740_small.jpg"/>
          <p:cNvPicPr>
            <a:picLocks noChangeAspect="1" noChangeArrowheads="1"/>
          </p:cNvPicPr>
          <p:nvPr/>
        </p:nvPicPr>
        <p:blipFill>
          <a:blip r:embed="rId2" cstate="print"/>
          <a:srcRect/>
          <a:stretch>
            <a:fillRect/>
          </a:stretch>
        </p:blipFill>
        <p:spPr bwMode="auto">
          <a:xfrm>
            <a:off x="5791200" y="4800600"/>
            <a:ext cx="2076450" cy="1943557"/>
          </a:xfrm>
          <a:prstGeom prst="rect">
            <a:avLst/>
          </a:prstGeom>
          <a:noFill/>
        </p:spPr>
      </p:pic>
    </p:spTree>
  </p:cSld>
  <p:clrMapOvr>
    <a:masterClrMapping/>
  </p:clrMapOvr>
  <p:transition spd="slow">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 Test Answers</a:t>
            </a:r>
            <a:endParaRPr lang="en-US" dirty="0"/>
          </a:p>
        </p:txBody>
      </p:sp>
      <p:sp>
        <p:nvSpPr>
          <p:cNvPr id="7" name="Content Placeholder 6"/>
          <p:cNvSpPr>
            <a:spLocks noGrp="1"/>
          </p:cNvSpPr>
          <p:nvPr>
            <p:ph idx="1"/>
          </p:nvPr>
        </p:nvSpPr>
        <p:spPr/>
        <p:txBody>
          <a:bodyPr/>
          <a:lstStyle/>
          <a:p>
            <a:r>
              <a:rPr lang="en-US" dirty="0" smtClean="0"/>
              <a:t>Check and see how smart you already are!</a:t>
            </a:r>
          </a:p>
          <a:p>
            <a:endParaRPr lang="en-US" dirty="0"/>
          </a:p>
        </p:txBody>
      </p:sp>
      <p:pic>
        <p:nvPicPr>
          <p:cNvPr id="14338" name="Picture 2" descr="C:\Documents and Settings\aamurphy\Local Settings\Temporary Internet Files\Content.IE5\DQX79H0F\MC900441521[1].wmf"/>
          <p:cNvPicPr>
            <a:picLocks noChangeAspect="1" noChangeArrowheads="1"/>
          </p:cNvPicPr>
          <p:nvPr/>
        </p:nvPicPr>
        <p:blipFill>
          <a:blip r:embed="rId2" cstate="print"/>
          <a:srcRect/>
          <a:stretch>
            <a:fillRect/>
          </a:stretch>
        </p:blipFill>
        <p:spPr bwMode="auto">
          <a:xfrm>
            <a:off x="2819400" y="2573337"/>
            <a:ext cx="3636233" cy="3751263"/>
          </a:xfrm>
          <a:prstGeom prst="rect">
            <a:avLst/>
          </a:prstGeom>
          <a:noFill/>
        </p:spPr>
      </p:pic>
    </p:spTree>
  </p:cSld>
  <p:clrMapOvr>
    <a:masterClrMapping/>
  </p:clrMapOvr>
  <p:transition spd="slow">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descr="C:\Documents and Settings\aamurphy\Local Settings\Temporary Internet Files\Content.IE5\HOIY1T4W\MP900433140[1].jpg"/>
          <p:cNvPicPr>
            <a:picLocks noChangeAspect="1" noChangeArrowheads="1"/>
          </p:cNvPicPr>
          <p:nvPr/>
        </p:nvPicPr>
        <p:blipFill>
          <a:blip r:embed="rId2" cstate="print"/>
          <a:srcRect/>
          <a:stretch>
            <a:fillRect/>
          </a:stretch>
        </p:blipFill>
        <p:spPr bwMode="auto">
          <a:xfrm>
            <a:off x="6934200" y="2667000"/>
            <a:ext cx="2514600" cy="2152977"/>
          </a:xfrm>
          <a:prstGeom prst="rect">
            <a:avLst/>
          </a:prstGeom>
          <a:noFill/>
        </p:spPr>
      </p:pic>
      <p:sp>
        <p:nvSpPr>
          <p:cNvPr id="2" name="Title 1"/>
          <p:cNvSpPr>
            <a:spLocks noGrp="1"/>
          </p:cNvSpPr>
          <p:nvPr>
            <p:ph type="title"/>
          </p:nvPr>
        </p:nvSpPr>
        <p:spPr/>
        <p:txBody>
          <a:bodyPr/>
          <a:lstStyle/>
          <a:p>
            <a:r>
              <a:rPr lang="en-US" dirty="0" smtClean="0"/>
              <a:t>Heart &amp; Blood Pressure Changes</a:t>
            </a:r>
            <a:endParaRPr lang="en-US" dirty="0"/>
          </a:p>
        </p:txBody>
      </p:sp>
      <p:sp>
        <p:nvSpPr>
          <p:cNvPr id="3" name="Content Placeholder 2"/>
          <p:cNvSpPr>
            <a:spLocks noGrp="1"/>
          </p:cNvSpPr>
          <p:nvPr>
            <p:ph idx="1"/>
          </p:nvPr>
        </p:nvSpPr>
        <p:spPr>
          <a:xfrm>
            <a:off x="457200" y="1447800"/>
            <a:ext cx="7010400" cy="5029200"/>
          </a:xfrm>
        </p:spPr>
        <p:txBody>
          <a:bodyPr>
            <a:normAutofit lnSpcReduction="10000"/>
          </a:bodyPr>
          <a:lstStyle/>
          <a:p>
            <a:r>
              <a:rPr lang="en-US" dirty="0" smtClean="0"/>
              <a:t>Marijuana can increase heart rate and raise blood pressure</a:t>
            </a:r>
          </a:p>
          <a:p>
            <a:r>
              <a:rPr lang="en-US" dirty="0" smtClean="0"/>
              <a:t>When used in combination with other drugs, the effects of marijuana are intensified</a:t>
            </a:r>
          </a:p>
          <a:p>
            <a:r>
              <a:rPr lang="en-US" dirty="0" smtClean="0"/>
              <a:t>A person who uses cocaine and marijuana together may increase pulse rate by almost 50 beats per minute.</a:t>
            </a:r>
          </a:p>
          <a:p>
            <a:r>
              <a:rPr lang="en-US" dirty="0" smtClean="0"/>
              <a:t>Marijuana can increase risk of heart disease and stroke.</a:t>
            </a:r>
          </a:p>
          <a:p>
            <a:pPr>
              <a:buNone/>
            </a:pPr>
            <a:endParaRPr lang="en-US" dirty="0"/>
          </a:p>
        </p:txBody>
      </p:sp>
    </p:spTree>
  </p:cSld>
  <p:clrMapOvr>
    <a:masterClrMapping/>
  </p:clrMapOvr>
  <p:transition spd="slow">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Brain Damage &amp; Immune System</a:t>
            </a:r>
            <a:endParaRPr lang="en-US" dirty="0"/>
          </a:p>
        </p:txBody>
      </p:sp>
      <p:sp>
        <p:nvSpPr>
          <p:cNvPr id="3" name="Content Placeholder 2"/>
          <p:cNvSpPr>
            <a:spLocks noGrp="1"/>
          </p:cNvSpPr>
          <p:nvPr>
            <p:ph idx="1"/>
          </p:nvPr>
        </p:nvSpPr>
        <p:spPr>
          <a:xfrm>
            <a:off x="228600" y="1219201"/>
            <a:ext cx="8915400" cy="4952999"/>
          </a:xfrm>
        </p:spPr>
        <p:txBody>
          <a:bodyPr>
            <a:normAutofit lnSpcReduction="10000"/>
          </a:bodyPr>
          <a:lstStyle/>
          <a:p>
            <a:r>
              <a:rPr lang="en-US" dirty="0" smtClean="0"/>
              <a:t>Marijuana is chemically fat-soluble, so the brain easily absorbs and stores the chemicals released by marijuana.</a:t>
            </a:r>
          </a:p>
          <a:p>
            <a:r>
              <a:rPr lang="en-US" dirty="0" smtClean="0"/>
              <a:t>Will effect impaired concentration, learning difficulty, and memory loss</a:t>
            </a:r>
          </a:p>
          <a:p>
            <a:r>
              <a:rPr lang="en-US" dirty="0" smtClean="0"/>
              <a:t>Can cause structural damage to parts of the brain associated with learning and memory</a:t>
            </a:r>
          </a:p>
          <a:p>
            <a:r>
              <a:rPr lang="en-US" dirty="0" smtClean="0"/>
              <a:t>By interfering with helper T cells, which aid the immune system in identifying, attacking, and destroying invading bacteria and viruses.</a:t>
            </a:r>
            <a:endParaRPr lang="en-US" dirty="0"/>
          </a:p>
        </p:txBody>
      </p:sp>
    </p:spTree>
  </p:cSld>
  <p:clrMapOvr>
    <a:masterClrMapping/>
  </p:clrMapOvr>
  <p:transition spd="slow">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2226" name="Picture 2" descr="http://www.godandscience.org/images/cannabis-brain.jpg"/>
          <p:cNvPicPr>
            <a:picLocks noChangeAspect="1" noChangeArrowheads="1"/>
          </p:cNvPicPr>
          <p:nvPr/>
        </p:nvPicPr>
        <p:blipFill>
          <a:blip r:embed="rId2" cstate="print"/>
          <a:srcRect/>
          <a:stretch>
            <a:fillRect/>
          </a:stretch>
        </p:blipFill>
        <p:spPr bwMode="auto">
          <a:xfrm>
            <a:off x="685800" y="533400"/>
            <a:ext cx="7416800" cy="5562600"/>
          </a:xfrm>
          <a:prstGeom prst="rect">
            <a:avLst/>
          </a:prstGeom>
          <a:noFill/>
        </p:spPr>
      </p:pic>
    </p:spTree>
  </p:cSld>
  <p:clrMapOvr>
    <a:masterClrMapping/>
  </p:clrMapOvr>
  <p:transition spd="slow">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Damage to Reproductive Systems</a:t>
            </a:r>
            <a:endParaRPr lang="en-US" dirty="0">
              <a:solidFill>
                <a:srgbClr val="92D050"/>
              </a:solidFill>
            </a:endParaRPr>
          </a:p>
        </p:txBody>
      </p:sp>
      <p:sp>
        <p:nvSpPr>
          <p:cNvPr id="6" name="Text Placeholder 5"/>
          <p:cNvSpPr>
            <a:spLocks noGrp="1"/>
          </p:cNvSpPr>
          <p:nvPr>
            <p:ph type="body" idx="1"/>
          </p:nvPr>
        </p:nvSpPr>
        <p:spPr/>
        <p:txBody>
          <a:bodyPr/>
          <a:lstStyle/>
          <a:p>
            <a:pPr algn="ctr"/>
            <a:r>
              <a:rPr lang="en-US" dirty="0" smtClean="0">
                <a:solidFill>
                  <a:schemeClr val="tx2">
                    <a:lumMod val="60000"/>
                    <a:lumOff val="40000"/>
                  </a:schemeClr>
                </a:solidFill>
              </a:rPr>
              <a:t>MALES</a:t>
            </a:r>
            <a:endParaRPr lang="en-US" dirty="0">
              <a:solidFill>
                <a:schemeClr val="tx2">
                  <a:lumMod val="60000"/>
                  <a:lumOff val="40000"/>
                </a:schemeClr>
              </a:solidFill>
            </a:endParaRPr>
          </a:p>
        </p:txBody>
      </p:sp>
      <p:sp>
        <p:nvSpPr>
          <p:cNvPr id="7" name="Content Placeholder 6"/>
          <p:cNvSpPr>
            <a:spLocks noGrp="1"/>
          </p:cNvSpPr>
          <p:nvPr>
            <p:ph sz="half" idx="2"/>
          </p:nvPr>
        </p:nvSpPr>
        <p:spPr/>
        <p:txBody>
          <a:bodyPr/>
          <a:lstStyle/>
          <a:p>
            <a:r>
              <a:rPr lang="en-US" dirty="0" smtClean="0">
                <a:solidFill>
                  <a:schemeClr val="tx2">
                    <a:lumMod val="60000"/>
                    <a:lumOff val="40000"/>
                  </a:schemeClr>
                </a:solidFill>
              </a:rPr>
              <a:t>Effects hormone levels</a:t>
            </a:r>
          </a:p>
          <a:p>
            <a:r>
              <a:rPr lang="en-US" dirty="0" smtClean="0">
                <a:solidFill>
                  <a:schemeClr val="tx2">
                    <a:lumMod val="60000"/>
                    <a:lumOff val="40000"/>
                  </a:schemeClr>
                </a:solidFill>
              </a:rPr>
              <a:t>Decrease testosterone</a:t>
            </a:r>
          </a:p>
          <a:p>
            <a:r>
              <a:rPr lang="en-US" dirty="0" smtClean="0">
                <a:solidFill>
                  <a:schemeClr val="tx2">
                    <a:lumMod val="60000"/>
                    <a:lumOff val="40000"/>
                  </a:schemeClr>
                </a:solidFill>
              </a:rPr>
              <a:t>Reduce sex drive</a:t>
            </a:r>
          </a:p>
          <a:p>
            <a:r>
              <a:rPr lang="en-US" dirty="0" smtClean="0">
                <a:solidFill>
                  <a:schemeClr val="tx2">
                    <a:lumMod val="60000"/>
                    <a:lumOff val="40000"/>
                  </a:schemeClr>
                </a:solidFill>
              </a:rPr>
              <a:t>Inability to grow facial hair</a:t>
            </a:r>
          </a:p>
          <a:p>
            <a:r>
              <a:rPr lang="en-US" dirty="0" smtClean="0">
                <a:solidFill>
                  <a:schemeClr val="tx2">
                    <a:lumMod val="60000"/>
                    <a:lumOff val="40000"/>
                  </a:schemeClr>
                </a:solidFill>
              </a:rPr>
              <a:t>Poor muscle development</a:t>
            </a:r>
          </a:p>
          <a:p>
            <a:r>
              <a:rPr lang="en-US" dirty="0" smtClean="0">
                <a:solidFill>
                  <a:schemeClr val="tx2">
                    <a:lumMod val="60000"/>
                    <a:lumOff val="40000"/>
                  </a:schemeClr>
                </a:solidFill>
              </a:rPr>
              <a:t>Smaller overall size</a:t>
            </a:r>
          </a:p>
          <a:p>
            <a:r>
              <a:rPr lang="en-US" dirty="0" smtClean="0">
                <a:solidFill>
                  <a:schemeClr val="tx2">
                    <a:lumMod val="60000"/>
                    <a:lumOff val="40000"/>
                  </a:schemeClr>
                </a:solidFill>
              </a:rPr>
              <a:t>Inability to father children</a:t>
            </a:r>
          </a:p>
          <a:p>
            <a:r>
              <a:rPr lang="en-US" dirty="0" smtClean="0">
                <a:solidFill>
                  <a:schemeClr val="tx2">
                    <a:lumMod val="60000"/>
                    <a:lumOff val="40000"/>
                  </a:schemeClr>
                </a:solidFill>
              </a:rPr>
              <a:t>Decreased sperm count</a:t>
            </a:r>
            <a:endParaRPr lang="en-US" dirty="0">
              <a:solidFill>
                <a:schemeClr val="tx2">
                  <a:lumMod val="60000"/>
                  <a:lumOff val="40000"/>
                </a:schemeClr>
              </a:solidFill>
            </a:endParaRPr>
          </a:p>
        </p:txBody>
      </p:sp>
      <p:sp>
        <p:nvSpPr>
          <p:cNvPr id="8" name="Text Placeholder 7"/>
          <p:cNvSpPr>
            <a:spLocks noGrp="1"/>
          </p:cNvSpPr>
          <p:nvPr>
            <p:ph type="body" sz="quarter" idx="3"/>
          </p:nvPr>
        </p:nvSpPr>
        <p:spPr/>
        <p:txBody>
          <a:bodyPr/>
          <a:lstStyle/>
          <a:p>
            <a:pPr algn="ctr"/>
            <a:r>
              <a:rPr lang="en-US" dirty="0" smtClean="0">
                <a:solidFill>
                  <a:schemeClr val="accent2">
                    <a:lumMod val="40000"/>
                    <a:lumOff val="60000"/>
                  </a:schemeClr>
                </a:solidFill>
              </a:rPr>
              <a:t>FEMALES</a:t>
            </a:r>
            <a:endParaRPr lang="en-US" dirty="0">
              <a:solidFill>
                <a:schemeClr val="accent2">
                  <a:lumMod val="40000"/>
                  <a:lumOff val="60000"/>
                </a:schemeClr>
              </a:solidFill>
            </a:endParaRPr>
          </a:p>
        </p:txBody>
      </p:sp>
      <p:sp>
        <p:nvSpPr>
          <p:cNvPr id="9" name="Content Placeholder 8"/>
          <p:cNvSpPr>
            <a:spLocks noGrp="1"/>
          </p:cNvSpPr>
          <p:nvPr>
            <p:ph sz="quarter" idx="4"/>
          </p:nvPr>
        </p:nvSpPr>
        <p:spPr/>
        <p:txBody>
          <a:bodyPr/>
          <a:lstStyle/>
          <a:p>
            <a:r>
              <a:rPr lang="en-US" dirty="0" smtClean="0">
                <a:solidFill>
                  <a:schemeClr val="accent2">
                    <a:lumMod val="40000"/>
                    <a:lumOff val="60000"/>
                  </a:schemeClr>
                </a:solidFill>
              </a:rPr>
              <a:t>Disrupt normal menstrual cycles</a:t>
            </a:r>
          </a:p>
          <a:p>
            <a:r>
              <a:rPr lang="en-US" dirty="0" smtClean="0">
                <a:solidFill>
                  <a:schemeClr val="accent2">
                    <a:lumMod val="40000"/>
                    <a:lumOff val="60000"/>
                  </a:schemeClr>
                </a:solidFill>
              </a:rPr>
              <a:t>Interfere with ovulation</a:t>
            </a:r>
          </a:p>
          <a:p>
            <a:r>
              <a:rPr lang="en-US" dirty="0" smtClean="0">
                <a:solidFill>
                  <a:schemeClr val="accent2">
                    <a:lumMod val="40000"/>
                    <a:lumOff val="60000"/>
                  </a:schemeClr>
                </a:solidFill>
              </a:rPr>
              <a:t>Increases testosterone levels, which leads to dark body hair, facial hair, and acne</a:t>
            </a:r>
          </a:p>
        </p:txBody>
      </p:sp>
    </p:spTree>
  </p:cSld>
  <p:clrMapOvr>
    <a:masterClrMapping/>
  </p:clrMapOvr>
  <p:transition spd="slow">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Damage to Fetuses &amp; Infants</a:t>
            </a:r>
            <a:endParaRPr lang="en-US" dirty="0"/>
          </a:p>
        </p:txBody>
      </p:sp>
      <p:sp>
        <p:nvSpPr>
          <p:cNvPr id="8" name="Content Placeholder 7"/>
          <p:cNvSpPr>
            <a:spLocks noGrp="1"/>
          </p:cNvSpPr>
          <p:nvPr>
            <p:ph idx="1"/>
          </p:nvPr>
        </p:nvSpPr>
        <p:spPr/>
        <p:txBody>
          <a:bodyPr>
            <a:normAutofit fontScale="92500" lnSpcReduction="20000"/>
          </a:bodyPr>
          <a:lstStyle/>
          <a:p>
            <a:r>
              <a:rPr lang="en-US" dirty="0" smtClean="0"/>
              <a:t>Can keep the fetus from getting all of the oxygen that it needs</a:t>
            </a:r>
          </a:p>
          <a:p>
            <a:r>
              <a:rPr lang="en-US" dirty="0" smtClean="0"/>
              <a:t>Babies have increased risk for health problems</a:t>
            </a:r>
          </a:p>
          <a:p>
            <a:r>
              <a:rPr lang="en-US" dirty="0" smtClean="0"/>
              <a:t>Lower birth weight</a:t>
            </a:r>
          </a:p>
          <a:p>
            <a:r>
              <a:rPr lang="en-US" dirty="0" smtClean="0"/>
              <a:t>Smaller head size</a:t>
            </a:r>
          </a:p>
          <a:p>
            <a:r>
              <a:rPr lang="en-US" dirty="0" smtClean="0"/>
              <a:t>Smaller overall size</a:t>
            </a:r>
          </a:p>
          <a:p>
            <a:r>
              <a:rPr lang="en-US" dirty="0" smtClean="0"/>
              <a:t>Birth defects</a:t>
            </a:r>
          </a:p>
          <a:p>
            <a:r>
              <a:rPr lang="en-US" dirty="0" smtClean="0"/>
              <a:t>Fetal growth deficiencies </a:t>
            </a:r>
          </a:p>
          <a:p>
            <a:r>
              <a:rPr lang="en-US" dirty="0" smtClean="0"/>
              <a:t>Nervous system damage</a:t>
            </a:r>
          </a:p>
          <a:p>
            <a:r>
              <a:rPr lang="en-US" dirty="0" smtClean="0"/>
              <a:t>Miscarriage</a:t>
            </a:r>
            <a:endParaRPr lang="en-US" dirty="0"/>
          </a:p>
        </p:txBody>
      </p:sp>
      <p:pic>
        <p:nvPicPr>
          <p:cNvPr id="53250" name="Picture 2" descr="http://www.latimes.com/media/photo/2011-07/150189780-26141023.jpg"/>
          <p:cNvPicPr>
            <a:picLocks noChangeAspect="1" noChangeArrowheads="1"/>
          </p:cNvPicPr>
          <p:nvPr/>
        </p:nvPicPr>
        <p:blipFill>
          <a:blip r:embed="rId2" cstate="print"/>
          <a:srcRect/>
          <a:stretch>
            <a:fillRect/>
          </a:stretch>
        </p:blipFill>
        <p:spPr bwMode="auto">
          <a:xfrm>
            <a:off x="5105400" y="3352800"/>
            <a:ext cx="3676650" cy="2451101"/>
          </a:xfrm>
          <a:prstGeom prst="rect">
            <a:avLst/>
          </a:prstGeom>
          <a:noFill/>
        </p:spPr>
      </p:pic>
    </p:spTree>
  </p:cSld>
  <p:clrMapOvr>
    <a:masterClrMapping/>
  </p:clrMapOvr>
  <p:transition spd="slow">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Marijuana Dependence</a:t>
            </a:r>
            <a:endParaRPr lang="en-US" dirty="0"/>
          </a:p>
        </p:txBody>
      </p:sp>
      <p:sp>
        <p:nvSpPr>
          <p:cNvPr id="3" name="Content Placeholder 2"/>
          <p:cNvSpPr>
            <a:spLocks noGrp="1"/>
          </p:cNvSpPr>
          <p:nvPr>
            <p:ph idx="1"/>
          </p:nvPr>
        </p:nvSpPr>
        <p:spPr>
          <a:xfrm>
            <a:off x="304800" y="1219200"/>
            <a:ext cx="8229600" cy="4525963"/>
          </a:xfrm>
        </p:spPr>
        <p:txBody>
          <a:bodyPr>
            <a:normAutofit lnSpcReduction="10000"/>
          </a:bodyPr>
          <a:lstStyle/>
          <a:p>
            <a:r>
              <a:rPr lang="en-US" dirty="0" smtClean="0"/>
              <a:t>Physiologically dependent: must continue use to avoid experiencing withdrawal symptoms</a:t>
            </a:r>
          </a:p>
          <a:p>
            <a:r>
              <a:rPr lang="en-US" dirty="0" smtClean="0"/>
              <a:t>Psychologically dependent: compulsively seeks out and uses a drug, though they may not suffer physical symptoms when use is discontinued</a:t>
            </a:r>
          </a:p>
          <a:p>
            <a:r>
              <a:rPr lang="en-US" dirty="0" smtClean="0"/>
              <a:t>Marijuana users may become PSYCHOLOGICALLY dependent, not physiologically addicted</a:t>
            </a:r>
            <a:endParaRPr lang="en-US" dirty="0"/>
          </a:p>
        </p:txBody>
      </p:sp>
      <p:pic>
        <p:nvPicPr>
          <p:cNvPr id="55298" name="Picture 2" descr="http://www.themarijuanaeffect.com/image-files/think-weed.jpg"/>
          <p:cNvPicPr>
            <a:picLocks noChangeAspect="1" noChangeArrowheads="1"/>
          </p:cNvPicPr>
          <p:nvPr/>
        </p:nvPicPr>
        <p:blipFill>
          <a:blip r:embed="rId2" cstate="print"/>
          <a:srcRect/>
          <a:stretch>
            <a:fillRect/>
          </a:stretch>
        </p:blipFill>
        <p:spPr bwMode="auto">
          <a:xfrm>
            <a:off x="6553200" y="3581400"/>
            <a:ext cx="2381250" cy="2819400"/>
          </a:xfrm>
          <a:prstGeom prst="rect">
            <a:avLst/>
          </a:prstGeom>
          <a:noFill/>
        </p:spPr>
      </p:pic>
    </p:spTree>
  </p:cSld>
  <p:clrMapOvr>
    <a:masterClrMapping/>
  </p:clrMapOvr>
  <p:transition spd="slow">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92D050"/>
                </a:solidFill>
              </a:rPr>
              <a:t>Signs of Marijuana Use</a:t>
            </a:r>
            <a:endParaRPr lang="en-US" dirty="0">
              <a:solidFill>
                <a:srgbClr val="92D050"/>
              </a:solidFill>
            </a:endParaRPr>
          </a:p>
        </p:txBody>
      </p:sp>
      <p:sp>
        <p:nvSpPr>
          <p:cNvPr id="3" name="Content Placeholder 2"/>
          <p:cNvSpPr>
            <a:spLocks noGrp="1"/>
          </p:cNvSpPr>
          <p:nvPr>
            <p:ph idx="1"/>
          </p:nvPr>
        </p:nvSpPr>
        <p:spPr>
          <a:xfrm>
            <a:off x="381000" y="884237"/>
            <a:ext cx="8229600" cy="4525963"/>
          </a:xfrm>
        </p:spPr>
        <p:txBody>
          <a:bodyPr>
            <a:normAutofit fontScale="85000" lnSpcReduction="20000"/>
          </a:bodyPr>
          <a:lstStyle/>
          <a:p>
            <a:r>
              <a:rPr lang="en-US" dirty="0" smtClean="0">
                <a:solidFill>
                  <a:srgbClr val="92D050"/>
                </a:solidFill>
              </a:rPr>
              <a:t>Difficulty remembering recent events</a:t>
            </a:r>
          </a:p>
          <a:p>
            <a:r>
              <a:rPr lang="en-US" dirty="0" smtClean="0">
                <a:solidFill>
                  <a:schemeClr val="accent3">
                    <a:lumMod val="20000"/>
                    <a:lumOff val="80000"/>
                  </a:schemeClr>
                </a:solidFill>
              </a:rPr>
              <a:t>Overly sensitive or bloodshot eyes</a:t>
            </a:r>
          </a:p>
          <a:p>
            <a:r>
              <a:rPr lang="en-US" dirty="0" smtClean="0">
                <a:solidFill>
                  <a:srgbClr val="92D050"/>
                </a:solidFill>
              </a:rPr>
              <a:t>Use of eye drops, use of sunglasses at inappropriate times</a:t>
            </a:r>
          </a:p>
          <a:p>
            <a:r>
              <a:rPr lang="en-US" dirty="0" smtClean="0">
                <a:solidFill>
                  <a:schemeClr val="accent3">
                    <a:lumMod val="20000"/>
                    <a:lumOff val="80000"/>
                  </a:schemeClr>
                </a:solidFill>
              </a:rPr>
              <a:t>Dizziness or impaired motor coordination</a:t>
            </a:r>
          </a:p>
          <a:p>
            <a:r>
              <a:rPr lang="en-US" dirty="0" smtClean="0">
                <a:solidFill>
                  <a:srgbClr val="92D050"/>
                </a:solidFill>
              </a:rPr>
              <a:t>Distinct smell on clothing</a:t>
            </a:r>
          </a:p>
          <a:p>
            <a:r>
              <a:rPr lang="en-US" dirty="0" smtClean="0">
                <a:solidFill>
                  <a:schemeClr val="accent3">
                    <a:lumMod val="20000"/>
                    <a:lumOff val="80000"/>
                  </a:schemeClr>
                </a:solidFill>
              </a:rPr>
              <a:t>Presence of drug paraphernalia (pipes, rolling papers, etc.)</a:t>
            </a:r>
          </a:p>
          <a:p>
            <a:r>
              <a:rPr lang="en-US" dirty="0" smtClean="0">
                <a:solidFill>
                  <a:srgbClr val="92D050"/>
                </a:solidFill>
              </a:rPr>
              <a:t>Observable changes in appearance or behavior</a:t>
            </a:r>
          </a:p>
          <a:p>
            <a:r>
              <a:rPr lang="en-US" dirty="0" smtClean="0">
                <a:solidFill>
                  <a:schemeClr val="accent3">
                    <a:lumMod val="20000"/>
                    <a:lumOff val="80000"/>
                  </a:schemeClr>
                </a:solidFill>
              </a:rPr>
              <a:t>Decreased levels of performance</a:t>
            </a:r>
          </a:p>
          <a:p>
            <a:r>
              <a:rPr lang="en-US" dirty="0" smtClean="0">
                <a:solidFill>
                  <a:srgbClr val="92D050"/>
                </a:solidFill>
              </a:rPr>
              <a:t>Moodiness, paranoia, or fearfulness</a:t>
            </a:r>
            <a:endParaRPr lang="en-US" dirty="0">
              <a:solidFill>
                <a:srgbClr val="92D050"/>
              </a:solidFill>
            </a:endParaRPr>
          </a:p>
        </p:txBody>
      </p:sp>
      <p:pic>
        <p:nvPicPr>
          <p:cNvPr id="57346" name="Picture 2" descr="http://www.marijuana-addiction.info/images/headers/www.marijuana-addiction.info.png"/>
          <p:cNvPicPr>
            <a:picLocks noChangeAspect="1" noChangeArrowheads="1"/>
          </p:cNvPicPr>
          <p:nvPr/>
        </p:nvPicPr>
        <p:blipFill>
          <a:blip r:embed="rId2" cstate="print"/>
          <a:srcRect/>
          <a:stretch>
            <a:fillRect/>
          </a:stretch>
        </p:blipFill>
        <p:spPr bwMode="auto">
          <a:xfrm>
            <a:off x="1981200" y="5257800"/>
            <a:ext cx="4876800" cy="1386644"/>
          </a:xfrm>
          <a:prstGeom prst="rect">
            <a:avLst/>
          </a:prstGeom>
          <a:noFill/>
        </p:spPr>
      </p:pic>
    </p:spTree>
  </p:cSld>
  <p:clrMapOvr>
    <a:masterClrMapping/>
  </p:clrMapOvr>
  <p:transition spd="slow">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Marijuana Use &amp; The Workplace</a:t>
            </a:r>
            <a:endParaRPr lang="en-US" dirty="0"/>
          </a:p>
        </p:txBody>
      </p:sp>
      <p:sp>
        <p:nvSpPr>
          <p:cNvPr id="3" name="Content Placeholder 2"/>
          <p:cNvSpPr>
            <a:spLocks noGrp="1"/>
          </p:cNvSpPr>
          <p:nvPr>
            <p:ph idx="1"/>
          </p:nvPr>
        </p:nvSpPr>
        <p:spPr>
          <a:xfrm>
            <a:off x="457200" y="1524000"/>
            <a:ext cx="6553200" cy="4602163"/>
          </a:xfrm>
        </p:spPr>
        <p:txBody>
          <a:bodyPr>
            <a:normAutofit fontScale="92500" lnSpcReduction="10000"/>
          </a:bodyPr>
          <a:lstStyle/>
          <a:p>
            <a:r>
              <a:rPr lang="en-US" dirty="0" smtClean="0"/>
              <a:t>A number of businesses and companies now require employees to pass drug tests before they are hired</a:t>
            </a:r>
          </a:p>
          <a:p>
            <a:r>
              <a:rPr lang="en-US" dirty="0" smtClean="0"/>
              <a:t>Drug test can trace THC for several weeks after marijuana use</a:t>
            </a:r>
          </a:p>
          <a:p>
            <a:r>
              <a:rPr lang="en-US" dirty="0" smtClean="0"/>
              <a:t>Marijuana users can lose their jobs, be subject to suspension or disciplinary action, damage future advancement or employment opportunities, and acquire a criminal record</a:t>
            </a:r>
            <a:endParaRPr lang="en-US" dirty="0"/>
          </a:p>
        </p:txBody>
      </p:sp>
      <p:pic>
        <p:nvPicPr>
          <p:cNvPr id="58370" name="Picture 2" descr="http://img.ehowcdn.com/article-page-main/ehow/images/a04/ld/1h/happens-fail-employment-drug-test-800x800.jpg"/>
          <p:cNvPicPr>
            <a:picLocks noChangeAspect="1" noChangeArrowheads="1"/>
          </p:cNvPicPr>
          <p:nvPr/>
        </p:nvPicPr>
        <p:blipFill>
          <a:blip r:embed="rId2" cstate="print"/>
          <a:srcRect/>
          <a:stretch>
            <a:fillRect/>
          </a:stretch>
        </p:blipFill>
        <p:spPr bwMode="auto">
          <a:xfrm>
            <a:off x="6858000" y="2514600"/>
            <a:ext cx="2143125" cy="2095501"/>
          </a:xfrm>
          <a:prstGeom prst="rect">
            <a:avLst/>
          </a:prstGeom>
          <a:noFill/>
        </p:spPr>
      </p:pic>
    </p:spTree>
  </p:cSld>
  <p:clrMapOvr>
    <a:masterClrMapping/>
  </p:clrMapOvr>
  <p:transition spd="slow">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05800" cy="4876800"/>
          </a:xfrm>
        </p:spPr>
        <p:txBody>
          <a:bodyPr>
            <a:normAutofit fontScale="92500" lnSpcReduction="20000"/>
          </a:bodyPr>
          <a:lstStyle/>
          <a:p>
            <a:r>
              <a:rPr lang="en-US" dirty="0" smtClean="0">
                <a:solidFill>
                  <a:srgbClr val="92D050"/>
                </a:solidFill>
              </a:rPr>
              <a:t>Increased appetite</a:t>
            </a:r>
          </a:p>
          <a:p>
            <a:r>
              <a:rPr lang="en-US" dirty="0" smtClean="0">
                <a:solidFill>
                  <a:schemeClr val="accent3">
                    <a:lumMod val="20000"/>
                    <a:lumOff val="80000"/>
                  </a:schemeClr>
                </a:solidFill>
              </a:rPr>
              <a:t>Distorted perception of reality</a:t>
            </a:r>
          </a:p>
          <a:p>
            <a:r>
              <a:rPr lang="en-US" dirty="0" smtClean="0">
                <a:solidFill>
                  <a:srgbClr val="92D050"/>
                </a:solidFill>
              </a:rPr>
              <a:t>Bloodshot eyes</a:t>
            </a:r>
          </a:p>
          <a:p>
            <a:r>
              <a:rPr lang="en-US" dirty="0" smtClean="0">
                <a:solidFill>
                  <a:schemeClr val="accent3">
                    <a:lumMod val="20000"/>
                    <a:lumOff val="80000"/>
                  </a:schemeClr>
                </a:solidFill>
              </a:rPr>
              <a:t>Dry mouth and throat</a:t>
            </a:r>
          </a:p>
          <a:p>
            <a:r>
              <a:rPr lang="en-US" dirty="0" smtClean="0">
                <a:solidFill>
                  <a:srgbClr val="92D050"/>
                </a:solidFill>
              </a:rPr>
              <a:t>Difficulty keeping track of time</a:t>
            </a:r>
          </a:p>
          <a:p>
            <a:r>
              <a:rPr lang="en-US" dirty="0" smtClean="0">
                <a:solidFill>
                  <a:schemeClr val="accent3">
                    <a:lumMod val="20000"/>
                    <a:lumOff val="80000"/>
                  </a:schemeClr>
                </a:solidFill>
              </a:rPr>
              <a:t>Impaired short-term memory</a:t>
            </a:r>
          </a:p>
          <a:p>
            <a:r>
              <a:rPr lang="en-US" dirty="0" smtClean="0">
                <a:solidFill>
                  <a:srgbClr val="92D050"/>
                </a:solidFill>
              </a:rPr>
              <a:t>Paranoia and anxiety</a:t>
            </a:r>
          </a:p>
          <a:p>
            <a:r>
              <a:rPr lang="en-US" dirty="0" smtClean="0">
                <a:solidFill>
                  <a:schemeClr val="accent3">
                    <a:lumMod val="20000"/>
                    <a:lumOff val="80000"/>
                  </a:schemeClr>
                </a:solidFill>
              </a:rPr>
              <a:t>Unable to perform tasks requiring concentration</a:t>
            </a:r>
          </a:p>
          <a:p>
            <a:r>
              <a:rPr lang="en-US" dirty="0" smtClean="0">
                <a:solidFill>
                  <a:srgbClr val="92D050"/>
                </a:solidFill>
              </a:rPr>
              <a:t>Undependable and irresponsible behavior</a:t>
            </a:r>
          </a:p>
          <a:p>
            <a:r>
              <a:rPr lang="en-US" dirty="0" smtClean="0">
                <a:solidFill>
                  <a:schemeClr val="accent3">
                    <a:lumMod val="20000"/>
                    <a:lumOff val="80000"/>
                  </a:schemeClr>
                </a:solidFill>
              </a:rPr>
              <a:t>Loss of physical and mental motivation</a:t>
            </a:r>
          </a:p>
          <a:p>
            <a:endParaRPr lang="en-US" dirty="0"/>
          </a:p>
        </p:txBody>
      </p:sp>
      <p:sp>
        <p:nvSpPr>
          <p:cNvPr id="4" name="Title 3"/>
          <p:cNvSpPr>
            <a:spLocks noGrp="1"/>
          </p:cNvSpPr>
          <p:nvPr>
            <p:ph type="title"/>
          </p:nvPr>
        </p:nvSpPr>
        <p:spPr/>
        <p:txBody>
          <a:bodyPr/>
          <a:lstStyle/>
          <a:p>
            <a:r>
              <a:rPr lang="en-US" dirty="0" smtClean="0">
                <a:solidFill>
                  <a:srgbClr val="92D050"/>
                </a:solidFill>
              </a:rPr>
              <a:t>Short-Term Effects</a:t>
            </a:r>
            <a:endParaRPr lang="en-US" dirty="0">
              <a:solidFill>
                <a:srgbClr val="92D050"/>
              </a:solidFill>
            </a:endParaRPr>
          </a:p>
        </p:txBody>
      </p:sp>
      <p:pic>
        <p:nvPicPr>
          <p:cNvPr id="1026" name="Picture 2" descr="http://www.healtharticles101.com/wp-content/uploads/2010/03/03262010.gif"/>
          <p:cNvPicPr>
            <a:picLocks noChangeAspect="1" noChangeArrowheads="1"/>
          </p:cNvPicPr>
          <p:nvPr/>
        </p:nvPicPr>
        <p:blipFill>
          <a:blip r:embed="rId2" cstate="print"/>
          <a:srcRect/>
          <a:stretch>
            <a:fillRect/>
          </a:stretch>
        </p:blipFill>
        <p:spPr bwMode="auto">
          <a:xfrm>
            <a:off x="6248400" y="1676400"/>
            <a:ext cx="2419350" cy="2419350"/>
          </a:xfrm>
          <a:prstGeom prst="rect">
            <a:avLst/>
          </a:prstGeom>
          <a:noFill/>
        </p:spPr>
      </p:pic>
    </p:spTree>
  </p:cSld>
  <p:clrMapOvr>
    <a:masterClrMapping/>
  </p:clrMapOvr>
  <p:transition spd="slow">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Long-Term Effects</a:t>
            </a:r>
            <a:endParaRPr lang="en-US" dirty="0">
              <a:solidFill>
                <a:srgbClr val="92D050"/>
              </a:solidFill>
            </a:endParaRPr>
          </a:p>
        </p:txBody>
      </p:sp>
      <p:sp>
        <p:nvSpPr>
          <p:cNvPr id="3" name="Content Placeholder 2"/>
          <p:cNvSpPr>
            <a:spLocks noGrp="1"/>
          </p:cNvSpPr>
          <p:nvPr>
            <p:ph idx="1"/>
          </p:nvPr>
        </p:nvSpPr>
        <p:spPr>
          <a:xfrm>
            <a:off x="228600" y="1295400"/>
            <a:ext cx="6934200" cy="5410200"/>
          </a:xfrm>
        </p:spPr>
        <p:txBody>
          <a:bodyPr>
            <a:normAutofit fontScale="92500" lnSpcReduction="10000"/>
          </a:bodyPr>
          <a:lstStyle/>
          <a:p>
            <a:r>
              <a:rPr lang="en-US" dirty="0" smtClean="0">
                <a:solidFill>
                  <a:srgbClr val="92D050"/>
                </a:solidFill>
              </a:rPr>
              <a:t>Greater risk of head and throat cancer</a:t>
            </a:r>
          </a:p>
          <a:p>
            <a:r>
              <a:rPr lang="en-US" dirty="0" smtClean="0">
                <a:solidFill>
                  <a:schemeClr val="accent3">
                    <a:lumMod val="20000"/>
                    <a:lumOff val="80000"/>
                  </a:schemeClr>
                </a:solidFill>
              </a:rPr>
              <a:t>Decrease in testosterone levels for men</a:t>
            </a:r>
          </a:p>
          <a:p>
            <a:r>
              <a:rPr lang="en-US" dirty="0" smtClean="0">
                <a:solidFill>
                  <a:srgbClr val="92D050"/>
                </a:solidFill>
              </a:rPr>
              <a:t>Decreased fertility in men</a:t>
            </a:r>
          </a:p>
          <a:p>
            <a:r>
              <a:rPr lang="en-US" dirty="0" smtClean="0">
                <a:solidFill>
                  <a:schemeClr val="accent3">
                    <a:lumMod val="20000"/>
                    <a:lumOff val="80000"/>
                  </a:schemeClr>
                </a:solidFill>
              </a:rPr>
              <a:t>Increase in testosterone levels for women</a:t>
            </a:r>
          </a:p>
          <a:p>
            <a:r>
              <a:rPr lang="en-US" dirty="0" smtClean="0">
                <a:solidFill>
                  <a:srgbClr val="92D050"/>
                </a:solidFill>
              </a:rPr>
              <a:t>Psychological dependence requiring more of the drug to get the same effect</a:t>
            </a:r>
          </a:p>
          <a:p>
            <a:r>
              <a:rPr lang="en-US" dirty="0" smtClean="0">
                <a:solidFill>
                  <a:schemeClr val="accent3">
                    <a:lumMod val="20000"/>
                    <a:lumOff val="80000"/>
                  </a:schemeClr>
                </a:solidFill>
              </a:rPr>
              <a:t>Weight gain due to increased appetite</a:t>
            </a:r>
          </a:p>
          <a:p>
            <a:r>
              <a:rPr lang="en-US" dirty="0" smtClean="0">
                <a:solidFill>
                  <a:srgbClr val="92D050"/>
                </a:solidFill>
              </a:rPr>
              <a:t>Body’s immune system is weakened</a:t>
            </a:r>
          </a:p>
          <a:p>
            <a:r>
              <a:rPr lang="en-US" dirty="0" smtClean="0">
                <a:solidFill>
                  <a:schemeClr val="accent3">
                    <a:lumMod val="20000"/>
                    <a:lumOff val="80000"/>
                  </a:schemeClr>
                </a:solidFill>
              </a:rPr>
              <a:t>Possible increased risk of depression or other mental illness</a:t>
            </a:r>
            <a:endParaRPr lang="en-US" dirty="0">
              <a:solidFill>
                <a:schemeClr val="accent3">
                  <a:lumMod val="20000"/>
                  <a:lumOff val="80000"/>
                </a:schemeClr>
              </a:solidFill>
            </a:endParaRPr>
          </a:p>
        </p:txBody>
      </p:sp>
      <p:pic>
        <p:nvPicPr>
          <p:cNvPr id="36866" name="Picture 2" descr="http://www.entusa.com/oral_photographs/20040723-toris-palatinus_small.jpg"/>
          <p:cNvPicPr>
            <a:picLocks noChangeAspect="1" noChangeArrowheads="1"/>
          </p:cNvPicPr>
          <p:nvPr/>
        </p:nvPicPr>
        <p:blipFill>
          <a:blip r:embed="rId2" cstate="print"/>
          <a:srcRect/>
          <a:stretch>
            <a:fillRect/>
          </a:stretch>
        </p:blipFill>
        <p:spPr bwMode="auto">
          <a:xfrm>
            <a:off x="6934200" y="2133600"/>
            <a:ext cx="1981200" cy="2076367"/>
          </a:xfrm>
          <a:prstGeom prst="rect">
            <a:avLst/>
          </a:prstGeom>
          <a:noFill/>
        </p:spPr>
      </p:pic>
    </p:spTree>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2316162"/>
          </a:xfrm>
        </p:spPr>
        <p:txBody>
          <a:bodyPr>
            <a:normAutofit/>
          </a:bodyPr>
          <a:lstStyle/>
          <a:p>
            <a:r>
              <a:rPr lang="en-US" dirty="0" smtClean="0"/>
              <a:t>1. More than ___ percent of teens in drug treatment are there due to their dependence upon marijuana.</a:t>
            </a:r>
            <a:endParaRPr lang="en-US" dirty="0"/>
          </a:p>
        </p:txBody>
      </p:sp>
      <p:sp>
        <p:nvSpPr>
          <p:cNvPr id="3" name="Content Placeholder 2"/>
          <p:cNvSpPr>
            <a:spLocks noGrp="1"/>
          </p:cNvSpPr>
          <p:nvPr>
            <p:ph idx="1"/>
          </p:nvPr>
        </p:nvSpPr>
        <p:spPr>
          <a:xfrm>
            <a:off x="457200" y="2895600"/>
            <a:ext cx="8153400" cy="3230563"/>
          </a:xfrm>
        </p:spPr>
        <p:txBody>
          <a:bodyPr/>
          <a:lstStyle/>
          <a:p>
            <a:pPr algn="ctr"/>
            <a:r>
              <a:rPr lang="en-US" dirty="0" smtClean="0"/>
              <a:t>C</a:t>
            </a:r>
          </a:p>
          <a:p>
            <a:pPr algn="ctr"/>
            <a:r>
              <a:rPr lang="en-US" dirty="0" smtClean="0"/>
              <a:t>65 %</a:t>
            </a:r>
            <a:endParaRPr lang="en-US"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Facts</a:t>
            </a:r>
            <a:endParaRPr lang="en-US" dirty="0">
              <a:solidFill>
                <a:srgbClr val="92D050"/>
              </a:solidFill>
            </a:endParaRPr>
          </a:p>
        </p:txBody>
      </p:sp>
      <p:sp>
        <p:nvSpPr>
          <p:cNvPr id="3" name="Content Placeholder 2"/>
          <p:cNvSpPr>
            <a:spLocks noGrp="1"/>
          </p:cNvSpPr>
          <p:nvPr>
            <p:ph idx="1"/>
          </p:nvPr>
        </p:nvSpPr>
        <p:spPr>
          <a:xfrm>
            <a:off x="228600" y="1371600"/>
            <a:ext cx="8534400" cy="5257800"/>
          </a:xfrm>
        </p:spPr>
        <p:txBody>
          <a:bodyPr>
            <a:normAutofit fontScale="92500" lnSpcReduction="10000"/>
          </a:bodyPr>
          <a:lstStyle/>
          <a:p>
            <a:r>
              <a:rPr lang="en-US" dirty="0" smtClean="0">
                <a:solidFill>
                  <a:srgbClr val="92D050"/>
                </a:solidFill>
              </a:rPr>
              <a:t>Marijuana smoke contains 20 times more of the toxic compound ammonia than tobacco smoke.</a:t>
            </a:r>
          </a:p>
          <a:p>
            <a:r>
              <a:rPr lang="en-US" dirty="0" smtClean="0">
                <a:solidFill>
                  <a:schemeClr val="accent3">
                    <a:lumMod val="20000"/>
                    <a:lumOff val="80000"/>
                  </a:schemeClr>
                </a:solidFill>
              </a:rPr>
              <a:t>Marijuana interferes with the messages going to your brain and alters your perceptions, emotions, vision, hearing, and coordination.</a:t>
            </a:r>
          </a:p>
          <a:p>
            <a:r>
              <a:rPr lang="en-US" dirty="0" smtClean="0">
                <a:solidFill>
                  <a:srgbClr val="92D050"/>
                </a:solidFill>
              </a:rPr>
              <a:t>After alcohol, marijuana is the second most frequently detected substance among drivers in traffic arrests and vehicular fatalities.</a:t>
            </a:r>
          </a:p>
          <a:p>
            <a:r>
              <a:rPr lang="en-US" dirty="0" smtClean="0">
                <a:solidFill>
                  <a:schemeClr val="accent3">
                    <a:lumMod val="20000"/>
                    <a:lumOff val="80000"/>
                  </a:schemeClr>
                </a:solidFill>
              </a:rPr>
              <a:t>A person may inhale three times the amount of tar when smoking a marijuana cigarette than when smoking a tobacco cigarette.</a:t>
            </a:r>
            <a:endParaRPr lang="en-US" dirty="0">
              <a:solidFill>
                <a:schemeClr val="accent3">
                  <a:lumMod val="20000"/>
                  <a:lumOff val="80000"/>
                </a:schemeClr>
              </a:solidFill>
            </a:endParaRPr>
          </a:p>
        </p:txBody>
      </p:sp>
    </p:spTree>
  </p:cSld>
  <p:clrMapOvr>
    <a:masterClrMapping/>
  </p:clrMapOvr>
  <p:transition spd="slow">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Facts cont.</a:t>
            </a:r>
            <a:endParaRPr lang="en-US" dirty="0">
              <a:solidFill>
                <a:srgbClr val="92D050"/>
              </a:solidFill>
            </a:endParaRPr>
          </a:p>
        </p:txBody>
      </p:sp>
      <p:sp>
        <p:nvSpPr>
          <p:cNvPr id="3" name="Content Placeholder 2"/>
          <p:cNvSpPr>
            <a:spLocks noGrp="1"/>
          </p:cNvSpPr>
          <p:nvPr>
            <p:ph idx="1"/>
          </p:nvPr>
        </p:nvSpPr>
        <p:spPr>
          <a:xfrm>
            <a:off x="457200" y="1600200"/>
            <a:ext cx="8305800" cy="4953000"/>
          </a:xfrm>
        </p:spPr>
        <p:txBody>
          <a:bodyPr>
            <a:normAutofit lnSpcReduction="10000"/>
          </a:bodyPr>
          <a:lstStyle/>
          <a:p>
            <a:r>
              <a:rPr lang="en-US" dirty="0" smtClean="0">
                <a:solidFill>
                  <a:srgbClr val="92D050"/>
                </a:solidFill>
              </a:rPr>
              <a:t>In </a:t>
            </a:r>
            <a:r>
              <a:rPr lang="en-US" dirty="0" smtClean="0">
                <a:solidFill>
                  <a:srgbClr val="92D050"/>
                </a:solidFill>
              </a:rPr>
              <a:t>49</a:t>
            </a:r>
            <a:r>
              <a:rPr lang="en-US" dirty="0" smtClean="0">
                <a:solidFill>
                  <a:srgbClr val="92D050"/>
                </a:solidFill>
              </a:rPr>
              <a:t> </a:t>
            </a:r>
            <a:r>
              <a:rPr lang="en-US" dirty="0" smtClean="0">
                <a:solidFill>
                  <a:srgbClr val="92D050"/>
                </a:solidFill>
              </a:rPr>
              <a:t>states, it is illegal to use, buy, sell, or carry marijuana</a:t>
            </a:r>
            <a:r>
              <a:rPr lang="en-US" dirty="0" smtClean="0">
                <a:solidFill>
                  <a:srgbClr val="92D050"/>
                </a:solidFill>
              </a:rPr>
              <a:t>. </a:t>
            </a:r>
            <a:r>
              <a:rPr lang="en-US" smtClean="0">
                <a:solidFill>
                  <a:srgbClr val="92D050"/>
                </a:solidFill>
              </a:rPr>
              <a:t>(exception medical)</a:t>
            </a:r>
            <a:endParaRPr lang="en-US" dirty="0" smtClean="0">
              <a:solidFill>
                <a:srgbClr val="92D050"/>
              </a:solidFill>
            </a:endParaRPr>
          </a:p>
          <a:p>
            <a:r>
              <a:rPr lang="en-US" dirty="0" smtClean="0">
                <a:solidFill>
                  <a:schemeClr val="accent3">
                    <a:lumMod val="20000"/>
                    <a:lumOff val="80000"/>
                  </a:schemeClr>
                </a:solidFill>
              </a:rPr>
              <a:t>In 1960, an average marijuana joint contained less than one percent of THC.  Today, the level of THC in an average joint is around nine percent, but can be as high as 30%.</a:t>
            </a:r>
          </a:p>
          <a:p>
            <a:r>
              <a:rPr lang="en-US" dirty="0" smtClean="0">
                <a:solidFill>
                  <a:srgbClr val="92D050"/>
                </a:solidFill>
              </a:rPr>
              <a:t>More THC means more side effects for users– side effects such as impaired brain responses, fatigue, loss of motivation, and decreased memory function.</a:t>
            </a:r>
            <a:endParaRPr lang="en-US" dirty="0">
              <a:solidFill>
                <a:srgbClr val="92D050"/>
              </a:solidFill>
            </a:endParaRPr>
          </a:p>
        </p:txBody>
      </p:sp>
    </p:spTree>
  </p:cSld>
  <p:clrMapOvr>
    <a:masterClrMapping/>
  </p:clrMapOvr>
  <p:transition spd="slow">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Facts one more time</a:t>
            </a:r>
            <a:endParaRPr lang="en-US" dirty="0">
              <a:solidFill>
                <a:srgbClr val="92D050"/>
              </a:solidFill>
            </a:endParaRPr>
          </a:p>
        </p:txBody>
      </p:sp>
      <p:sp>
        <p:nvSpPr>
          <p:cNvPr id="3" name="Content Placeholder 2"/>
          <p:cNvSpPr>
            <a:spLocks noGrp="1"/>
          </p:cNvSpPr>
          <p:nvPr>
            <p:ph idx="1"/>
          </p:nvPr>
        </p:nvSpPr>
        <p:spPr/>
        <p:txBody>
          <a:bodyPr>
            <a:normAutofit lnSpcReduction="10000"/>
          </a:bodyPr>
          <a:lstStyle/>
          <a:p>
            <a:r>
              <a:rPr lang="en-US" dirty="0" smtClean="0">
                <a:solidFill>
                  <a:srgbClr val="92D050"/>
                </a:solidFill>
              </a:rPr>
              <a:t>A single marijuana joint may contain as much lung cancer causing material as a </a:t>
            </a:r>
            <a:r>
              <a:rPr lang="en-US" dirty="0" smtClean="0">
                <a:solidFill>
                  <a:srgbClr val="FF0000"/>
                </a:solidFill>
              </a:rPr>
              <a:t>pack</a:t>
            </a:r>
            <a:r>
              <a:rPr lang="en-US" dirty="0" smtClean="0">
                <a:solidFill>
                  <a:srgbClr val="92D050"/>
                </a:solidFill>
              </a:rPr>
              <a:t> of tobacco cigarettes.</a:t>
            </a:r>
          </a:p>
          <a:p>
            <a:r>
              <a:rPr lang="en-US" dirty="0" smtClean="0">
                <a:solidFill>
                  <a:schemeClr val="accent3">
                    <a:lumMod val="20000"/>
                    <a:lumOff val="80000"/>
                  </a:schemeClr>
                </a:solidFill>
              </a:rPr>
              <a:t>Compared to nonsmokers, long-term marijuana smokers have a much greater rate of pre-cancerous cell changes.</a:t>
            </a:r>
          </a:p>
          <a:p>
            <a:r>
              <a:rPr lang="en-US" dirty="0" smtClean="0">
                <a:solidFill>
                  <a:srgbClr val="92D050"/>
                </a:solidFill>
              </a:rPr>
              <a:t>THC, the main ingredient in marijuana, has been shown to lower the body’s ability to fight diseases and cancerous tumors.</a:t>
            </a:r>
            <a:endParaRPr lang="en-US" dirty="0">
              <a:solidFill>
                <a:srgbClr val="92D050"/>
              </a:solidFill>
            </a:endParaRPr>
          </a:p>
        </p:txBody>
      </p:sp>
    </p:spTree>
  </p:cSld>
  <p:clrMapOvr>
    <a:masterClrMapping/>
  </p:clrMapOvr>
  <p:transition spd="slow">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Marijuana behind the wheel…</a:t>
            </a:r>
            <a:endParaRPr lang="en-US" dirty="0">
              <a:solidFill>
                <a:srgbClr val="92D050"/>
              </a:solidFill>
            </a:endParaRPr>
          </a:p>
        </p:txBody>
      </p:sp>
      <p:sp>
        <p:nvSpPr>
          <p:cNvPr id="3" name="Content Placeholder 2"/>
          <p:cNvSpPr>
            <a:spLocks noGrp="1"/>
          </p:cNvSpPr>
          <p:nvPr>
            <p:ph idx="1"/>
          </p:nvPr>
        </p:nvSpPr>
        <p:spPr/>
        <p:txBody>
          <a:bodyPr>
            <a:normAutofit fontScale="85000" lnSpcReduction="10000"/>
          </a:bodyPr>
          <a:lstStyle/>
          <a:p>
            <a:r>
              <a:rPr lang="en-US" dirty="0" smtClean="0">
                <a:solidFill>
                  <a:srgbClr val="92D050"/>
                </a:solidFill>
              </a:rPr>
              <a:t>According to the National Highway Traffic Safety Administration, approximately 14% of fatally injured drivers in car crashes have marijuana in their blood.</a:t>
            </a:r>
          </a:p>
          <a:p>
            <a:r>
              <a:rPr lang="en-US" dirty="0" smtClean="0">
                <a:solidFill>
                  <a:schemeClr val="accent3">
                    <a:lumMod val="20000"/>
                    <a:lumOff val="80000"/>
                  </a:schemeClr>
                </a:solidFill>
              </a:rPr>
              <a:t>According to the 2007 National Survey on Drug Use and Health, 9.9 million people age 12 and older reported driving under the influence of illicit drugs, including marijuana, in the past year.</a:t>
            </a:r>
          </a:p>
          <a:p>
            <a:r>
              <a:rPr lang="en-US" dirty="0" smtClean="0">
                <a:solidFill>
                  <a:srgbClr val="92D050"/>
                </a:solidFill>
              </a:rPr>
              <a:t>NIDA’s 2006 Monitoring the Future survey indicated that 23% of HS seniors admitted to driving under the influence of marijuana or riding with a driver who had smokes marijuana in the 2 weeks prior.</a:t>
            </a:r>
          </a:p>
          <a:p>
            <a:endParaRPr lang="en-US" dirty="0"/>
          </a:p>
        </p:txBody>
      </p:sp>
    </p:spTree>
  </p:cSld>
  <p:clrMapOvr>
    <a:masterClrMapping/>
  </p:clrMapOvr>
  <p:transition spd="slow">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Marijuana behind the wheel…</a:t>
            </a:r>
            <a:endParaRPr lang="en-US" dirty="0">
              <a:solidFill>
                <a:srgbClr val="92D050"/>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rgbClr val="92D050"/>
                </a:solidFill>
              </a:rPr>
              <a:t>In 2001, an estimated 38,000 HS seniors in the US reported that they had been the driver in a car crash while under the influence of marijuana.</a:t>
            </a:r>
          </a:p>
          <a:p>
            <a:r>
              <a:rPr lang="en-US" dirty="0" smtClean="0">
                <a:solidFill>
                  <a:schemeClr val="accent3">
                    <a:lumMod val="20000"/>
                    <a:lumOff val="80000"/>
                  </a:schemeClr>
                </a:solidFill>
              </a:rPr>
              <a:t>In 2007, marijuana was the commonly used illicit drug.</a:t>
            </a:r>
          </a:p>
          <a:p>
            <a:r>
              <a:rPr lang="en-US" dirty="0" smtClean="0">
                <a:solidFill>
                  <a:srgbClr val="92D050"/>
                </a:solidFill>
              </a:rPr>
              <a:t>Marijuana use impairs driving performance, including decreased car handling ability, impaired time and distance estimation, subjective sleepiness, and lack of motor coordination, for up to 3 hours.</a:t>
            </a:r>
            <a:endParaRPr lang="en-US" dirty="0">
              <a:solidFill>
                <a:srgbClr val="92D050"/>
              </a:solidFill>
            </a:endParaRPr>
          </a:p>
        </p:txBody>
      </p:sp>
    </p:spTree>
  </p:cSld>
  <p:clrMapOvr>
    <a:masterClrMapping/>
  </p:clrMapOvr>
  <p:transition spd="slow">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Keeping Away From Marijuana</a:t>
            </a:r>
            <a:endParaRPr lang="en-US" dirty="0"/>
          </a:p>
        </p:txBody>
      </p:sp>
      <p:sp>
        <p:nvSpPr>
          <p:cNvPr id="3" name="Content Placeholder 2"/>
          <p:cNvSpPr>
            <a:spLocks noGrp="1"/>
          </p:cNvSpPr>
          <p:nvPr>
            <p:ph idx="1"/>
          </p:nvPr>
        </p:nvSpPr>
        <p:spPr>
          <a:xfrm>
            <a:off x="381000" y="1371600"/>
            <a:ext cx="7010400" cy="5105400"/>
          </a:xfrm>
        </p:spPr>
        <p:txBody>
          <a:bodyPr>
            <a:normAutofit fontScale="85000" lnSpcReduction="20000"/>
          </a:bodyPr>
          <a:lstStyle/>
          <a:p>
            <a:r>
              <a:rPr lang="en-US" dirty="0" smtClean="0"/>
              <a:t>Respect yourself and treat yourself well– remember you don’t need marijuana</a:t>
            </a:r>
          </a:p>
          <a:p>
            <a:r>
              <a:rPr lang="en-US" dirty="0" smtClean="0"/>
              <a:t>Stay away from people who use or sell marijuana; don’t put yourself in awkward situations</a:t>
            </a:r>
          </a:p>
          <a:p>
            <a:r>
              <a:rPr lang="en-US" dirty="0" smtClean="0"/>
              <a:t>Avoid places where you think marijuana will be available; don’t go to parties, concerts, or gatherings where you know drug abuse will occur</a:t>
            </a:r>
          </a:p>
          <a:p>
            <a:r>
              <a:rPr lang="en-US" dirty="0" smtClean="0"/>
              <a:t>Associate with drug-free, like-minded friends and co-workers. Encourage your friends to avoid drugs, and rely on them as a support group to keep you out of harmful situations</a:t>
            </a:r>
            <a:endParaRPr lang="en-US" dirty="0"/>
          </a:p>
        </p:txBody>
      </p:sp>
      <p:pic>
        <p:nvPicPr>
          <p:cNvPr id="60418" name="Picture 2" descr="http://www.1stnationalprocessing.net/wp-content/uploads/2011/05/NO_MARIJUANA_copy-thumb-300x300.jpg"/>
          <p:cNvPicPr>
            <a:picLocks noChangeAspect="1" noChangeArrowheads="1"/>
          </p:cNvPicPr>
          <p:nvPr/>
        </p:nvPicPr>
        <p:blipFill>
          <a:blip r:embed="rId2" cstate="print"/>
          <a:srcRect/>
          <a:stretch>
            <a:fillRect/>
          </a:stretch>
        </p:blipFill>
        <p:spPr bwMode="auto">
          <a:xfrm>
            <a:off x="6934200" y="1371600"/>
            <a:ext cx="2057400" cy="2057401"/>
          </a:xfrm>
          <a:prstGeom prst="rect">
            <a:avLst/>
          </a:prstGeom>
          <a:noFill/>
        </p:spPr>
      </p:pic>
    </p:spTree>
  </p:cSld>
  <p:clrMapOvr>
    <a:masterClrMapping/>
  </p:clrMapOvr>
  <p:transition spd="slow">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cababa.yolasite.com/resources/get_help.jpg"/>
          <p:cNvPicPr>
            <a:picLocks noChangeAspect="1" noChangeArrowheads="1"/>
          </p:cNvPicPr>
          <p:nvPr/>
        </p:nvPicPr>
        <p:blipFill>
          <a:blip r:embed="rId2" cstate="print"/>
          <a:srcRect/>
          <a:stretch>
            <a:fillRect/>
          </a:stretch>
        </p:blipFill>
        <p:spPr bwMode="auto">
          <a:xfrm>
            <a:off x="5715000" y="1676400"/>
            <a:ext cx="4010025" cy="3076575"/>
          </a:xfrm>
          <a:prstGeom prst="rect">
            <a:avLst/>
          </a:prstGeom>
          <a:noFill/>
        </p:spPr>
      </p:pic>
      <p:sp>
        <p:nvSpPr>
          <p:cNvPr id="2" name="Title 1"/>
          <p:cNvSpPr>
            <a:spLocks noGrp="1"/>
          </p:cNvSpPr>
          <p:nvPr>
            <p:ph type="title"/>
          </p:nvPr>
        </p:nvSpPr>
        <p:spPr>
          <a:xfrm>
            <a:off x="457200" y="152400"/>
            <a:ext cx="8229600" cy="1143000"/>
          </a:xfrm>
        </p:spPr>
        <p:txBody>
          <a:bodyPr/>
          <a:lstStyle/>
          <a:p>
            <a:r>
              <a:rPr lang="en-US" dirty="0" smtClean="0"/>
              <a:t>Getting </a:t>
            </a:r>
            <a:r>
              <a:rPr lang="en-US" dirty="0" smtClean="0">
                <a:solidFill>
                  <a:srgbClr val="FF0000"/>
                </a:solidFill>
              </a:rPr>
              <a:t>HELP</a:t>
            </a:r>
            <a:endParaRPr lang="en-US" dirty="0">
              <a:solidFill>
                <a:srgbClr val="FF0000"/>
              </a:solidFill>
            </a:endParaRPr>
          </a:p>
        </p:txBody>
      </p:sp>
      <p:sp>
        <p:nvSpPr>
          <p:cNvPr id="3" name="Content Placeholder 2"/>
          <p:cNvSpPr>
            <a:spLocks noGrp="1"/>
          </p:cNvSpPr>
          <p:nvPr>
            <p:ph idx="1"/>
          </p:nvPr>
        </p:nvSpPr>
        <p:spPr>
          <a:xfrm>
            <a:off x="228600" y="1219200"/>
            <a:ext cx="6781800" cy="4906963"/>
          </a:xfrm>
        </p:spPr>
        <p:txBody>
          <a:bodyPr>
            <a:normAutofit lnSpcReduction="10000"/>
          </a:bodyPr>
          <a:lstStyle/>
          <a:p>
            <a:r>
              <a:rPr lang="en-US" dirty="0" smtClean="0"/>
              <a:t>First and most difficult step is admitting you have a problem and need help</a:t>
            </a:r>
          </a:p>
          <a:p>
            <a:r>
              <a:rPr lang="en-US" dirty="0" smtClean="0"/>
              <a:t>Should seek professional help</a:t>
            </a:r>
          </a:p>
          <a:p>
            <a:r>
              <a:rPr lang="en-US" dirty="0" smtClean="0"/>
              <a:t>Counselors, physicians, and healthcare providers can help</a:t>
            </a:r>
          </a:p>
          <a:p>
            <a:r>
              <a:rPr lang="en-US" dirty="0" smtClean="0"/>
              <a:t>Phone directory contains numbers for national and local substance abuse hotlines, support groups, and mental health services</a:t>
            </a:r>
            <a:endParaRPr lang="en-US" dirty="0"/>
          </a:p>
        </p:txBody>
      </p:sp>
    </p:spTree>
  </p:cSld>
  <p:clrMapOvr>
    <a:masterClrMapping/>
  </p:clrMapOvr>
  <p:transition spd="slow">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solidFill>
                  <a:srgbClr val="FF0000"/>
                </a:solidFill>
              </a:rPr>
              <a:t>CONTROVERSY</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Raw marijuana is currently prohibited by federal law</a:t>
            </a:r>
          </a:p>
          <a:p>
            <a:r>
              <a:rPr lang="en-US" dirty="0" smtClean="0"/>
              <a:t>Classified by the US department of Justice as a Schedule I controlled substance, meaning that it has no accepted medical use.</a:t>
            </a:r>
          </a:p>
          <a:p>
            <a:r>
              <a:rPr lang="en-US" dirty="0" smtClean="0"/>
              <a:t>US Food and Drug Administration has, however, approved the use of synthetic THC capsules for treatment of nausea and appetite loss in cancer and AIDS patients</a:t>
            </a:r>
          </a:p>
          <a:p>
            <a:r>
              <a:rPr lang="en-US" dirty="0" smtClean="0"/>
              <a:t>Some groups claim that marijuana produces no lasting harmful effects</a:t>
            </a:r>
            <a:endParaRPr lang="en-US" dirty="0"/>
          </a:p>
        </p:txBody>
      </p:sp>
    </p:spTree>
  </p:cSld>
  <p:clrMapOvr>
    <a:masterClrMapping/>
  </p:clrMapOvr>
  <p:transition spd="slow">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2468562"/>
          </a:xfrm>
        </p:spPr>
        <p:txBody>
          <a:bodyPr>
            <a:normAutofit fontScale="90000"/>
          </a:bodyPr>
          <a:lstStyle/>
          <a:p>
            <a:pPr>
              <a:buFont typeface="Arial" pitchFamily="34" charset="0"/>
              <a:buChar char="•"/>
            </a:pPr>
            <a:r>
              <a:rPr lang="en-US" dirty="0" smtClean="0"/>
              <a:t>RUMOR HAS IT: You can’t get busted for marijuana if you’re smoking it in the privacy of your own home.</a:t>
            </a:r>
            <a:endParaRPr lang="en-US" dirty="0"/>
          </a:p>
        </p:txBody>
      </p:sp>
      <p:sp>
        <p:nvSpPr>
          <p:cNvPr id="8" name="Content Placeholder 7"/>
          <p:cNvSpPr>
            <a:spLocks noGrp="1"/>
          </p:cNvSpPr>
          <p:nvPr>
            <p:ph idx="1"/>
          </p:nvPr>
        </p:nvSpPr>
        <p:spPr>
          <a:xfrm>
            <a:off x="457200" y="2971800"/>
            <a:ext cx="8229600" cy="3154363"/>
          </a:xfrm>
        </p:spPr>
        <p:txBody>
          <a:bodyPr>
            <a:normAutofit/>
          </a:bodyPr>
          <a:lstStyle/>
          <a:p>
            <a:r>
              <a:rPr lang="en-US" sz="4400" dirty="0" smtClean="0"/>
              <a:t>THE TRUTH IS: You </a:t>
            </a:r>
            <a:r>
              <a:rPr lang="en-US" sz="4400" dirty="0" smtClean="0">
                <a:solidFill>
                  <a:srgbClr val="FF0000"/>
                </a:solidFill>
              </a:rPr>
              <a:t>CAN</a:t>
            </a:r>
            <a:r>
              <a:rPr lang="en-US" sz="4400" dirty="0" smtClean="0"/>
              <a:t> get busted for marijuana if you’re smoking it in the privacy of your own home.</a:t>
            </a:r>
            <a:endParaRPr lang="en-US" sz="4400"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2468562"/>
          </a:xfrm>
        </p:spPr>
        <p:txBody>
          <a:bodyPr>
            <a:normAutofit fontScale="90000"/>
          </a:bodyPr>
          <a:lstStyle/>
          <a:p>
            <a:pPr algn="l">
              <a:buFont typeface="Arial" pitchFamily="34" charset="0"/>
              <a:buChar char="•"/>
            </a:pPr>
            <a:r>
              <a:rPr lang="en-US" dirty="0" smtClean="0"/>
              <a:t>RUMOR HAS IT: If you get caught smoking pot at a friend’s house, he/she will be held legally responsible, not you.</a:t>
            </a:r>
            <a:endParaRPr lang="en-US" dirty="0"/>
          </a:p>
        </p:txBody>
      </p:sp>
      <p:sp>
        <p:nvSpPr>
          <p:cNvPr id="3" name="Content Placeholder 2"/>
          <p:cNvSpPr>
            <a:spLocks noGrp="1"/>
          </p:cNvSpPr>
          <p:nvPr>
            <p:ph idx="1"/>
          </p:nvPr>
        </p:nvSpPr>
        <p:spPr>
          <a:xfrm>
            <a:off x="457200" y="2895600"/>
            <a:ext cx="8229600" cy="3230563"/>
          </a:xfrm>
        </p:spPr>
        <p:txBody>
          <a:bodyPr>
            <a:normAutofit/>
          </a:bodyPr>
          <a:lstStyle/>
          <a:p>
            <a:r>
              <a:rPr lang="en-US" sz="4400" dirty="0" smtClean="0"/>
              <a:t>THE TRUTH IS: </a:t>
            </a:r>
            <a:r>
              <a:rPr lang="en-US" sz="4400" dirty="0" smtClean="0">
                <a:solidFill>
                  <a:srgbClr val="FF0000"/>
                </a:solidFill>
              </a:rPr>
              <a:t>YOU</a:t>
            </a:r>
            <a:r>
              <a:rPr lang="en-US" sz="4400" dirty="0" smtClean="0"/>
              <a:t> are still the person responsible.</a:t>
            </a:r>
            <a:endParaRPr lang="en-US" sz="4400"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normAutofit/>
          </a:bodyPr>
          <a:lstStyle/>
          <a:p>
            <a:r>
              <a:rPr lang="en-US" dirty="0" smtClean="0"/>
              <a:t>2. ______ or THC is the powerful chemical in marijuana responsible for a user’s high.</a:t>
            </a:r>
            <a:endParaRPr lang="en-US" dirty="0"/>
          </a:p>
        </p:txBody>
      </p:sp>
      <p:sp>
        <p:nvSpPr>
          <p:cNvPr id="3" name="Content Placeholder 2"/>
          <p:cNvSpPr>
            <a:spLocks noGrp="1"/>
          </p:cNvSpPr>
          <p:nvPr>
            <p:ph idx="1"/>
          </p:nvPr>
        </p:nvSpPr>
        <p:spPr>
          <a:xfrm>
            <a:off x="457200" y="3200400"/>
            <a:ext cx="8153400" cy="2925763"/>
          </a:xfrm>
        </p:spPr>
        <p:txBody>
          <a:bodyPr/>
          <a:lstStyle/>
          <a:p>
            <a:pPr algn="ctr"/>
            <a:r>
              <a:rPr lang="en-US" dirty="0" smtClean="0"/>
              <a:t>B</a:t>
            </a:r>
          </a:p>
          <a:p>
            <a:pPr algn="ctr"/>
            <a:r>
              <a:rPr lang="en-US" dirty="0" err="1" smtClean="0"/>
              <a:t>Tetrahydrocannabinol</a:t>
            </a:r>
            <a:endParaRPr lang="en-US"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20962"/>
          </a:xfrm>
        </p:spPr>
        <p:txBody>
          <a:bodyPr>
            <a:normAutofit fontScale="90000"/>
          </a:bodyPr>
          <a:lstStyle/>
          <a:p>
            <a:pPr algn="l">
              <a:buFont typeface="Arial" pitchFamily="34" charset="0"/>
              <a:buChar char="•"/>
            </a:pPr>
            <a:r>
              <a:rPr lang="en-US" dirty="0" smtClean="0"/>
              <a:t>RUMOR HAS IT: If you have been smoking marijuana, you can’t get arrested if you don’t have it in your possession when the police arrive.</a:t>
            </a:r>
            <a:endParaRPr lang="en-US" dirty="0"/>
          </a:p>
        </p:txBody>
      </p:sp>
      <p:sp>
        <p:nvSpPr>
          <p:cNvPr id="3" name="Content Placeholder 2"/>
          <p:cNvSpPr>
            <a:spLocks noGrp="1"/>
          </p:cNvSpPr>
          <p:nvPr>
            <p:ph idx="1"/>
          </p:nvPr>
        </p:nvSpPr>
        <p:spPr>
          <a:xfrm>
            <a:off x="457200" y="2971800"/>
            <a:ext cx="8229600" cy="3154363"/>
          </a:xfrm>
        </p:spPr>
        <p:txBody>
          <a:bodyPr>
            <a:noAutofit/>
          </a:bodyPr>
          <a:lstStyle/>
          <a:p>
            <a:r>
              <a:rPr lang="en-US" sz="4400" dirty="0" smtClean="0"/>
              <a:t>THE TRUTH IS: If you have been smoking marijuana, you </a:t>
            </a:r>
            <a:r>
              <a:rPr lang="en-US" sz="4400" dirty="0" smtClean="0">
                <a:solidFill>
                  <a:srgbClr val="FF0000"/>
                </a:solidFill>
              </a:rPr>
              <a:t>CAN STILL </a:t>
            </a:r>
            <a:r>
              <a:rPr lang="en-US" sz="4400" dirty="0" smtClean="0"/>
              <a:t>get arrested if you don’t have it in your possession when the police arrive.</a:t>
            </a:r>
            <a:endParaRPr lang="en-US" sz="4400"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p:spPr>
        <p:txBody>
          <a:bodyPr>
            <a:normAutofit fontScale="90000"/>
          </a:bodyPr>
          <a:lstStyle/>
          <a:p>
            <a:pPr algn="l">
              <a:buFont typeface="Arial" pitchFamily="34" charset="0"/>
              <a:buChar char="•"/>
            </a:pPr>
            <a:r>
              <a:rPr lang="en-US" dirty="0" smtClean="0"/>
              <a:t>RUMOR HAS IT: If you are convicted of drug possession as a minor, it will be erased from your permanent record when you turn 21.</a:t>
            </a:r>
            <a:endParaRPr lang="en-US" dirty="0"/>
          </a:p>
        </p:txBody>
      </p:sp>
      <p:sp>
        <p:nvSpPr>
          <p:cNvPr id="3" name="Content Placeholder 2"/>
          <p:cNvSpPr>
            <a:spLocks noGrp="1"/>
          </p:cNvSpPr>
          <p:nvPr>
            <p:ph idx="1"/>
          </p:nvPr>
        </p:nvSpPr>
        <p:spPr>
          <a:xfrm>
            <a:off x="457200" y="3124200"/>
            <a:ext cx="8229600" cy="3001963"/>
          </a:xfrm>
        </p:spPr>
        <p:txBody>
          <a:bodyPr>
            <a:noAutofit/>
          </a:bodyPr>
          <a:lstStyle/>
          <a:p>
            <a:r>
              <a:rPr lang="en-US" sz="4400" dirty="0" smtClean="0"/>
              <a:t>THE TRUTH IS: If you are convicted of drug possession as a minor, it will </a:t>
            </a:r>
            <a:r>
              <a:rPr lang="en-US" sz="4400" dirty="0" smtClean="0">
                <a:solidFill>
                  <a:srgbClr val="FF0000"/>
                </a:solidFill>
              </a:rPr>
              <a:t>NOT</a:t>
            </a:r>
            <a:r>
              <a:rPr lang="en-US" sz="4400" dirty="0" smtClean="0"/>
              <a:t> be erased from your permanent record when you turn 21.</a:t>
            </a:r>
            <a:endParaRPr lang="en-US" sz="4400"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p:spPr>
        <p:txBody>
          <a:bodyPr>
            <a:normAutofit/>
          </a:bodyPr>
          <a:lstStyle/>
          <a:p>
            <a:pPr algn="l">
              <a:buFont typeface="Arial" pitchFamily="34" charset="0"/>
              <a:buChar char="•"/>
            </a:pPr>
            <a:r>
              <a:rPr lang="en-US" dirty="0" smtClean="0"/>
              <a:t>RUMOR HAS IT: If you get caught smoking pot at your home, your parents cannot be legally punished.</a:t>
            </a:r>
            <a:endParaRPr lang="en-US" dirty="0"/>
          </a:p>
        </p:txBody>
      </p:sp>
      <p:sp>
        <p:nvSpPr>
          <p:cNvPr id="3" name="Content Placeholder 2"/>
          <p:cNvSpPr>
            <a:spLocks noGrp="1"/>
          </p:cNvSpPr>
          <p:nvPr>
            <p:ph idx="1"/>
          </p:nvPr>
        </p:nvSpPr>
        <p:spPr>
          <a:xfrm>
            <a:off x="457200" y="2667000"/>
            <a:ext cx="8229600" cy="3459163"/>
          </a:xfrm>
        </p:spPr>
        <p:txBody>
          <a:bodyPr>
            <a:normAutofit/>
          </a:bodyPr>
          <a:lstStyle/>
          <a:p>
            <a:r>
              <a:rPr lang="en-US" sz="4400" dirty="0" smtClean="0"/>
              <a:t>THE TRUTH IS: If you get caught smoking pot at your home, your parents </a:t>
            </a:r>
            <a:r>
              <a:rPr lang="en-US" sz="4400" dirty="0" smtClean="0">
                <a:solidFill>
                  <a:srgbClr val="FF0000"/>
                </a:solidFill>
              </a:rPr>
              <a:t>CAN</a:t>
            </a:r>
            <a:r>
              <a:rPr lang="en-US" sz="4400" dirty="0" smtClean="0"/>
              <a:t> be legally punished.</a:t>
            </a:r>
            <a:endParaRPr lang="en-US" sz="4400"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97162"/>
          </a:xfrm>
        </p:spPr>
        <p:txBody>
          <a:bodyPr>
            <a:normAutofit fontScale="90000"/>
          </a:bodyPr>
          <a:lstStyle/>
          <a:p>
            <a:pPr algn="l">
              <a:buFont typeface="Arial" pitchFamily="34" charset="0"/>
              <a:buChar char="•"/>
            </a:pPr>
            <a:r>
              <a:rPr lang="en-US" dirty="0" smtClean="0"/>
              <a:t>RUMOR HAS IT: You cannot be prosecuted if you are caught with paraphernalia such as a bong or pipe for smoking marijuana.</a:t>
            </a:r>
            <a:endParaRPr lang="en-US" dirty="0"/>
          </a:p>
        </p:txBody>
      </p:sp>
      <p:sp>
        <p:nvSpPr>
          <p:cNvPr id="3" name="Content Placeholder 2"/>
          <p:cNvSpPr>
            <a:spLocks noGrp="1"/>
          </p:cNvSpPr>
          <p:nvPr>
            <p:ph idx="1"/>
          </p:nvPr>
        </p:nvSpPr>
        <p:spPr>
          <a:xfrm>
            <a:off x="457200" y="2971800"/>
            <a:ext cx="8153400" cy="3154363"/>
          </a:xfrm>
        </p:spPr>
        <p:txBody>
          <a:bodyPr>
            <a:normAutofit/>
          </a:bodyPr>
          <a:lstStyle/>
          <a:p>
            <a:r>
              <a:rPr lang="en-US" sz="4400" dirty="0" smtClean="0"/>
              <a:t>THE TRUTH IS: You </a:t>
            </a:r>
            <a:r>
              <a:rPr lang="en-US" sz="4400" dirty="0" smtClean="0">
                <a:solidFill>
                  <a:srgbClr val="FF0000"/>
                </a:solidFill>
              </a:rPr>
              <a:t>CAN</a:t>
            </a:r>
            <a:r>
              <a:rPr lang="en-US" sz="4400" dirty="0" smtClean="0"/>
              <a:t> be prosecuted if you are caught with paraphernalia such as a bong or pipe for smoking marijuana.</a:t>
            </a:r>
            <a:endParaRPr lang="en-US" sz="4400"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Class Debates</a:t>
            </a:r>
            <a:endParaRPr lang="en-US" dirty="0"/>
          </a:p>
        </p:txBody>
      </p:sp>
      <p:sp>
        <p:nvSpPr>
          <p:cNvPr id="6" name="Content Placeholder 5"/>
          <p:cNvSpPr>
            <a:spLocks noGrp="1"/>
          </p:cNvSpPr>
          <p:nvPr>
            <p:ph idx="1"/>
          </p:nvPr>
        </p:nvSpPr>
        <p:spPr/>
        <p:txBody>
          <a:bodyPr/>
          <a:lstStyle/>
          <a:p>
            <a:r>
              <a:rPr lang="en-US" dirty="0" smtClean="0"/>
              <a:t>Move to the side of the room you agree or disagree with.  We will then debate and talk about both sides.</a:t>
            </a:r>
            <a:endParaRPr lang="en-US" dirty="0"/>
          </a:p>
        </p:txBody>
      </p:sp>
    </p:spTree>
  </p:cSld>
  <p:clrMapOvr>
    <a:masterClrMapping/>
  </p:clrMapOvr>
  <p:transition spd="slow">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Marijuana should remain illegal</a:t>
            </a:r>
            <a:r>
              <a:rPr lang="en-US" dirty="0" smtClean="0"/>
              <a:t>.</a:t>
            </a:r>
            <a:endParaRPr lang="en-US" dirty="0"/>
          </a:p>
        </p:txBody>
      </p:sp>
      <p:pic>
        <p:nvPicPr>
          <p:cNvPr id="15362" name="Picture 2" descr="http://ourweed.com/wp-content/uploads/2010/11/Space-Kush-Marijuana.jpg"/>
          <p:cNvPicPr>
            <a:picLocks noChangeAspect="1" noChangeArrowheads="1"/>
          </p:cNvPicPr>
          <p:nvPr/>
        </p:nvPicPr>
        <p:blipFill>
          <a:blip r:embed="rId2" cstate="print"/>
          <a:srcRect/>
          <a:stretch>
            <a:fillRect/>
          </a:stretch>
        </p:blipFill>
        <p:spPr bwMode="auto">
          <a:xfrm>
            <a:off x="1371600" y="1524000"/>
            <a:ext cx="6299200" cy="4724400"/>
          </a:xfrm>
          <a:prstGeom prst="rect">
            <a:avLst/>
          </a:prstGeom>
          <a:noFill/>
        </p:spPr>
      </p:pic>
    </p:spTree>
  </p:cSld>
  <p:clrMapOvr>
    <a:masterClrMapping/>
  </p:clrMapOvr>
  <p:transition spd="slow">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fontScale="90000"/>
          </a:bodyPr>
          <a:lstStyle/>
          <a:p>
            <a:r>
              <a:rPr lang="en-US" dirty="0" smtClean="0">
                <a:solidFill>
                  <a:srgbClr val="92D050"/>
                </a:solidFill>
              </a:rPr>
              <a:t>Marijuana’s reputation as a harmless drug makes it even more dangerous than some other illegal drugs.</a:t>
            </a:r>
            <a:endParaRPr lang="en-US" dirty="0">
              <a:solidFill>
                <a:srgbClr val="92D050"/>
              </a:solidFill>
            </a:endParaRPr>
          </a:p>
        </p:txBody>
      </p:sp>
      <p:pic>
        <p:nvPicPr>
          <p:cNvPr id="27650" name="Picture 2" descr="http://toxipedia.org/download/attachments/6017697/medical-marijuana1.jpg"/>
          <p:cNvPicPr>
            <a:picLocks noChangeAspect="1" noChangeArrowheads="1"/>
          </p:cNvPicPr>
          <p:nvPr/>
        </p:nvPicPr>
        <p:blipFill>
          <a:blip r:embed="rId2" cstate="print"/>
          <a:srcRect/>
          <a:stretch>
            <a:fillRect/>
          </a:stretch>
        </p:blipFill>
        <p:spPr bwMode="auto">
          <a:xfrm>
            <a:off x="3200400" y="2362200"/>
            <a:ext cx="2806700" cy="4210050"/>
          </a:xfrm>
          <a:prstGeom prst="rect">
            <a:avLst/>
          </a:prstGeom>
          <a:noFill/>
        </p:spPr>
      </p:pic>
    </p:spTree>
  </p:cSld>
  <p:clrMapOvr>
    <a:masterClrMapping/>
  </p:clrMapOvr>
  <p:transition spd="slow">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849562"/>
          </a:xfrm>
        </p:spPr>
        <p:txBody>
          <a:bodyPr>
            <a:normAutofit/>
          </a:bodyPr>
          <a:lstStyle/>
          <a:p>
            <a:r>
              <a:rPr lang="en-US" dirty="0" smtClean="0">
                <a:solidFill>
                  <a:srgbClr val="92D050"/>
                </a:solidFill>
              </a:rPr>
              <a:t>Scientific research concerning marijuana is usually biased by the researcher’s personal opinion about legalization</a:t>
            </a:r>
            <a:r>
              <a:rPr lang="en-US" dirty="0" smtClean="0"/>
              <a:t>.</a:t>
            </a:r>
            <a:endParaRPr lang="en-US" dirty="0"/>
          </a:p>
        </p:txBody>
      </p:sp>
      <p:pic>
        <p:nvPicPr>
          <p:cNvPr id="28674" name="Picture 2" descr="http://blog.tenthamendmentcenter.com/wp-content/uploads/2011/10/pot.jpg"/>
          <p:cNvPicPr>
            <a:picLocks noChangeAspect="1" noChangeArrowheads="1"/>
          </p:cNvPicPr>
          <p:nvPr/>
        </p:nvPicPr>
        <p:blipFill>
          <a:blip r:embed="rId2" cstate="print"/>
          <a:srcRect/>
          <a:stretch>
            <a:fillRect/>
          </a:stretch>
        </p:blipFill>
        <p:spPr bwMode="auto">
          <a:xfrm>
            <a:off x="3048000" y="3352800"/>
            <a:ext cx="2857500" cy="2857500"/>
          </a:xfrm>
          <a:prstGeom prst="rect">
            <a:avLst/>
          </a:prstGeom>
          <a:noFill/>
        </p:spPr>
      </p:pic>
    </p:spTree>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782762"/>
          </a:xfrm>
        </p:spPr>
        <p:txBody>
          <a:bodyPr>
            <a:normAutofit/>
          </a:bodyPr>
          <a:lstStyle/>
          <a:p>
            <a:r>
              <a:rPr lang="en-US" dirty="0" smtClean="0"/>
              <a:t>3. In the brain, THC affects a great number of brain cells except for:</a:t>
            </a:r>
            <a:endParaRPr lang="en-US" dirty="0"/>
          </a:p>
        </p:txBody>
      </p:sp>
      <p:sp>
        <p:nvSpPr>
          <p:cNvPr id="3" name="Content Placeholder 2"/>
          <p:cNvSpPr>
            <a:spLocks noGrp="1"/>
          </p:cNvSpPr>
          <p:nvPr>
            <p:ph idx="1"/>
          </p:nvPr>
        </p:nvSpPr>
        <p:spPr>
          <a:xfrm>
            <a:off x="457200" y="2438400"/>
            <a:ext cx="8305800" cy="3687763"/>
          </a:xfrm>
        </p:spPr>
        <p:txBody>
          <a:bodyPr/>
          <a:lstStyle/>
          <a:p>
            <a:pPr algn="ctr"/>
            <a:r>
              <a:rPr lang="en-US" dirty="0" smtClean="0"/>
              <a:t>A</a:t>
            </a:r>
          </a:p>
          <a:p>
            <a:pPr algn="ctr"/>
            <a:r>
              <a:rPr lang="en-US" dirty="0" smtClean="0"/>
              <a:t>The receptors that sense pain</a:t>
            </a:r>
            <a:endParaRPr lang="en-US"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THC:</a:t>
            </a:r>
            <a:endParaRPr lang="en-US" dirty="0"/>
          </a:p>
        </p:txBody>
      </p:sp>
      <p:sp>
        <p:nvSpPr>
          <p:cNvPr id="3" name="Content Placeholder 2"/>
          <p:cNvSpPr>
            <a:spLocks noGrp="1"/>
          </p:cNvSpPr>
          <p:nvPr>
            <p:ph idx="1"/>
          </p:nvPr>
        </p:nvSpPr>
        <p:spPr/>
        <p:txBody>
          <a:bodyPr/>
          <a:lstStyle/>
          <a:p>
            <a:pPr algn="ctr"/>
            <a:r>
              <a:rPr lang="en-US" dirty="0" smtClean="0"/>
              <a:t>A</a:t>
            </a:r>
          </a:p>
          <a:p>
            <a:pPr algn="ctr"/>
            <a:r>
              <a:rPr lang="en-US" dirty="0" smtClean="0"/>
              <a:t>Hijacks the pleasure center of the brain</a:t>
            </a:r>
            <a:endParaRPr lang="en-US"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2163762"/>
          </a:xfrm>
        </p:spPr>
        <p:txBody>
          <a:bodyPr>
            <a:normAutofit fontScale="90000"/>
          </a:bodyPr>
          <a:lstStyle/>
          <a:p>
            <a:r>
              <a:rPr lang="en-US" dirty="0" smtClean="0"/>
              <a:t>5. People who smoke marijuana are inhaling ____ times as much tar and carbon monoxide as cigarette smokers.</a:t>
            </a:r>
            <a:endParaRPr lang="en-US" dirty="0"/>
          </a:p>
        </p:txBody>
      </p:sp>
      <p:sp>
        <p:nvSpPr>
          <p:cNvPr id="3" name="Content Placeholder 2"/>
          <p:cNvSpPr>
            <a:spLocks noGrp="1"/>
          </p:cNvSpPr>
          <p:nvPr>
            <p:ph idx="1"/>
          </p:nvPr>
        </p:nvSpPr>
        <p:spPr>
          <a:xfrm>
            <a:off x="457200" y="2819400"/>
            <a:ext cx="8229600" cy="3306763"/>
          </a:xfrm>
        </p:spPr>
        <p:txBody>
          <a:bodyPr/>
          <a:lstStyle/>
          <a:p>
            <a:pPr algn="ctr"/>
            <a:r>
              <a:rPr lang="en-US" dirty="0" smtClean="0"/>
              <a:t>C</a:t>
            </a:r>
          </a:p>
          <a:p>
            <a:pPr algn="ctr"/>
            <a:r>
              <a:rPr lang="en-US" dirty="0" smtClean="0"/>
              <a:t>Three to five times</a:t>
            </a:r>
            <a:endParaRPr lang="en-US"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 In the past 20 years, the amount of THC in marijuana has:</a:t>
            </a:r>
            <a:endParaRPr lang="en-US" dirty="0"/>
          </a:p>
        </p:txBody>
      </p:sp>
      <p:sp>
        <p:nvSpPr>
          <p:cNvPr id="3" name="Content Placeholder 2"/>
          <p:cNvSpPr>
            <a:spLocks noGrp="1"/>
          </p:cNvSpPr>
          <p:nvPr>
            <p:ph idx="1"/>
          </p:nvPr>
        </p:nvSpPr>
        <p:spPr/>
        <p:txBody>
          <a:bodyPr/>
          <a:lstStyle/>
          <a:p>
            <a:pPr algn="ctr"/>
            <a:r>
              <a:rPr lang="en-US" dirty="0" smtClean="0"/>
              <a:t>D</a:t>
            </a:r>
          </a:p>
          <a:p>
            <a:pPr algn="ctr"/>
            <a:r>
              <a:rPr lang="en-US" dirty="0" smtClean="0"/>
              <a:t>Risen by more than 200 %</a:t>
            </a:r>
            <a:endParaRPr lang="en-US"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fontScale="90000"/>
          </a:bodyPr>
          <a:lstStyle/>
          <a:p>
            <a:r>
              <a:rPr lang="en-US" dirty="0" smtClean="0"/>
              <a:t>7. More than _____ different chemicals enter the body when a person smokes marijuana.</a:t>
            </a:r>
            <a:endParaRPr lang="en-US" dirty="0"/>
          </a:p>
        </p:txBody>
      </p:sp>
      <p:sp>
        <p:nvSpPr>
          <p:cNvPr id="3" name="Content Placeholder 2"/>
          <p:cNvSpPr>
            <a:spLocks noGrp="1"/>
          </p:cNvSpPr>
          <p:nvPr>
            <p:ph idx="1"/>
          </p:nvPr>
        </p:nvSpPr>
        <p:spPr>
          <a:xfrm>
            <a:off x="457200" y="2514600"/>
            <a:ext cx="8153400" cy="3611563"/>
          </a:xfrm>
        </p:spPr>
        <p:txBody>
          <a:bodyPr/>
          <a:lstStyle/>
          <a:p>
            <a:pPr algn="ctr"/>
            <a:r>
              <a:rPr lang="en-US" dirty="0" smtClean="0"/>
              <a:t>C</a:t>
            </a:r>
          </a:p>
          <a:p>
            <a:pPr algn="ctr"/>
            <a:r>
              <a:rPr lang="en-US" dirty="0" smtClean="0"/>
              <a:t>400</a:t>
            </a:r>
            <a:endParaRPr lang="en-US"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TotalTime>
  <Words>2235</Words>
  <Application>Microsoft Office PowerPoint</Application>
  <PresentationFormat>On-screen Show (4:3)</PresentationFormat>
  <Paragraphs>214</Paragraphs>
  <Slides>47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47</vt:i4>
      </vt:variant>
    </vt:vector>
  </HeadingPairs>
  <TitlesOfParts>
    <vt:vector size="50" baseType="lpstr">
      <vt:lpstr>Arial</vt:lpstr>
      <vt:lpstr>Calibri</vt:lpstr>
      <vt:lpstr>Office Theme</vt:lpstr>
      <vt:lpstr>Cannabis aka Marijuana</vt:lpstr>
      <vt:lpstr>Pre Test Answers</vt:lpstr>
      <vt:lpstr>1. More than ___ percent of teens in drug treatment are there due to their dependence upon marijuana.</vt:lpstr>
      <vt:lpstr>2. ______ or THC is the powerful chemical in marijuana responsible for a user’s high.</vt:lpstr>
      <vt:lpstr>3. In the brain, THC affects a great number of brain cells except for:</vt:lpstr>
      <vt:lpstr>4. THC:</vt:lpstr>
      <vt:lpstr>5. People who smoke marijuana are inhaling ____ times as much tar and carbon monoxide as cigarette smokers.</vt:lpstr>
      <vt:lpstr>6. In the past 20 years, the amount of THC in marijuana has:</vt:lpstr>
      <vt:lpstr>7. More than _____ different chemicals enter the body when a person smokes marijuana.</vt:lpstr>
      <vt:lpstr>8. Research has proven that, over time, marijuana can cause the user:</vt:lpstr>
      <vt:lpstr>Marijuana Nicknames/ Slang</vt:lpstr>
      <vt:lpstr>Why are some of the names misleading?</vt:lpstr>
      <vt:lpstr>What is Marijuana?</vt:lpstr>
      <vt:lpstr>What’s in Marijuana?</vt:lpstr>
      <vt:lpstr>Other Forms With MORE THC</vt:lpstr>
      <vt:lpstr>How does it affect the body?</vt:lpstr>
      <vt:lpstr>How is marijuana used?</vt:lpstr>
      <vt:lpstr>How is marijuana used? Cont.</vt:lpstr>
      <vt:lpstr>Lung Damage</vt:lpstr>
      <vt:lpstr>Heart &amp; Blood Pressure Changes</vt:lpstr>
      <vt:lpstr>Brain Damage &amp; Immune System</vt:lpstr>
      <vt:lpstr>PowerPoint Presentation</vt:lpstr>
      <vt:lpstr>Damage to Reproductive Systems</vt:lpstr>
      <vt:lpstr>Damage to Fetuses &amp; Infants</vt:lpstr>
      <vt:lpstr>Marijuana Dependence</vt:lpstr>
      <vt:lpstr>Signs of Marijuana Use</vt:lpstr>
      <vt:lpstr>Marijuana Use &amp; The Workplace</vt:lpstr>
      <vt:lpstr>Short-Term Effects</vt:lpstr>
      <vt:lpstr>Long-Term Effects</vt:lpstr>
      <vt:lpstr>Facts</vt:lpstr>
      <vt:lpstr>Facts cont.</vt:lpstr>
      <vt:lpstr>Facts one more time</vt:lpstr>
      <vt:lpstr>Marijuana behind the wheel…</vt:lpstr>
      <vt:lpstr>Marijuana behind the wheel…</vt:lpstr>
      <vt:lpstr>Keeping Away From Marijuana</vt:lpstr>
      <vt:lpstr>Getting HELP</vt:lpstr>
      <vt:lpstr>The CONTROVERSY</vt:lpstr>
      <vt:lpstr>RUMOR HAS IT: You can’t get busted for marijuana if you’re smoking it in the privacy of your own home.</vt:lpstr>
      <vt:lpstr>RUMOR HAS IT: If you get caught smoking pot at a friend’s house, he/she will be held legally responsible, not you.</vt:lpstr>
      <vt:lpstr>RUMOR HAS IT: If you have been smoking marijuana, you can’t get arrested if you don’t have it in your possession when the police arrive.</vt:lpstr>
      <vt:lpstr>RUMOR HAS IT: If you are convicted of drug possession as a minor, it will be erased from your permanent record when you turn 21.</vt:lpstr>
      <vt:lpstr>RUMOR HAS IT: If you get caught smoking pot at your home, your parents cannot be legally punished.</vt:lpstr>
      <vt:lpstr>RUMOR HAS IT: You cannot be prosecuted if you are caught with paraphernalia such as a bong or pipe for smoking marijuana.</vt:lpstr>
      <vt:lpstr>Class Debates</vt:lpstr>
      <vt:lpstr>Marijuana should remain illegal.</vt:lpstr>
      <vt:lpstr>Marijuana’s reputation as a harmless drug makes it even more dangerous than some other illegal drugs.</vt:lpstr>
      <vt:lpstr>Scientific research concerning marijuana is usually biased by the researcher’s personal opinion about legalization.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Allison Murphy</cp:lastModifiedBy>
  <cp:revision>99</cp:revision>
  <dcterms:created xsi:type="dcterms:W3CDTF">2011-11-17T14:41:02Z</dcterms:created>
  <dcterms:modified xsi:type="dcterms:W3CDTF">2013-10-28T15:41:11Z</dcterms:modified>
</cp:coreProperties>
</file>